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8" r:id="rId5"/>
    <p:sldId id="268" r:id="rId6"/>
    <p:sldId id="279" r:id="rId7"/>
    <p:sldId id="263" r:id="rId8"/>
    <p:sldId id="272" r:id="rId9"/>
    <p:sldId id="269" r:id="rId10"/>
    <p:sldId id="270" r:id="rId11"/>
    <p:sldId id="264" r:id="rId12"/>
    <p:sldId id="294" r:id="rId13"/>
    <p:sldId id="273" r:id="rId14"/>
    <p:sldId id="274" r:id="rId15"/>
    <p:sldId id="271" r:id="rId16"/>
    <p:sldId id="277" r:id="rId17"/>
    <p:sldId id="282" r:id="rId18"/>
    <p:sldId id="280" r:id="rId19"/>
    <p:sldId id="276" r:id="rId20"/>
    <p:sldId id="275" r:id="rId21"/>
    <p:sldId id="284" r:id="rId22"/>
    <p:sldId id="283" r:id="rId23"/>
    <p:sldId id="286" r:id="rId24"/>
    <p:sldId id="287" r:id="rId25"/>
    <p:sldId id="288" r:id="rId26"/>
    <p:sldId id="285" r:id="rId27"/>
    <p:sldId id="265" r:id="rId28"/>
    <p:sldId id="295" r:id="rId29"/>
    <p:sldId id="291" r:id="rId30"/>
    <p:sldId id="289" r:id="rId31"/>
    <p:sldId id="293" r:id="rId32"/>
    <p:sldId id="292" r:id="rId33"/>
    <p:sldId id="296" r:id="rId34"/>
    <p:sldId id="290" r:id="rId35"/>
    <p:sldId id="298" r:id="rId36"/>
    <p:sldId id="300" r:id="rId37"/>
    <p:sldId id="299" r:id="rId38"/>
    <p:sldId id="301" r:id="rId39"/>
    <p:sldId id="297" r:id="rId40"/>
    <p:sldId id="303" r:id="rId41"/>
    <p:sldId id="302" r:id="rId42"/>
    <p:sldId id="304" r:id="rId43"/>
    <p:sldId id="266" r:id="rId44"/>
    <p:sldId id="305" r:id="rId45"/>
    <p:sldId id="306" r:id="rId46"/>
    <p:sldId id="308" r:id="rId47"/>
    <p:sldId id="309" r:id="rId48"/>
    <p:sldId id="307" r:id="rId49"/>
    <p:sldId id="310" r:id="rId50"/>
    <p:sldId id="267" r:id="rId51"/>
    <p:sldId id="313" r:id="rId52"/>
    <p:sldId id="312" r:id="rId53"/>
    <p:sldId id="311" r:id="rId54"/>
    <p:sldId id="316" r:id="rId55"/>
    <p:sldId id="315" r:id="rId56"/>
    <p:sldId id="317" r:id="rId57"/>
    <p:sldId id="314" r:id="rId58"/>
    <p:sldId id="318" r:id="rId59"/>
    <p:sldId id="320" r:id="rId60"/>
    <p:sldId id="259"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89" autoAdjust="0"/>
    <p:restoredTop sz="94660"/>
  </p:normalViewPr>
  <p:slideViewPr>
    <p:cSldViewPr>
      <p:cViewPr varScale="1">
        <p:scale>
          <a:sx n="43" d="100"/>
          <a:sy n="43" d="100"/>
        </p:scale>
        <p:origin x="-394"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13/04/2012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s.wikipedia.org/wiki/Archivo:LocationIsrael.svg" TargetMode="External"/><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Bisel"/>
          <p:cNvSpPr/>
          <p:nvPr/>
        </p:nvSpPr>
        <p:spPr>
          <a:xfrm>
            <a:off x="899592" y="476672"/>
            <a:ext cx="4680520" cy="4896544"/>
          </a:xfrm>
          <a:prstGeom prst="bevel">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PIEDRAS VIVAS</a:t>
            </a:r>
            <a:endParaRPr lang="es-CO" sz="4400" b="1" dirty="0">
              <a:solidFill>
                <a:srgbClr val="002060"/>
              </a:solidFill>
              <a:latin typeface="Algerian" pitchFamily="82" charset="0"/>
            </a:endParaRPr>
          </a:p>
        </p:txBody>
      </p:sp>
      <p:sp>
        <p:nvSpPr>
          <p:cNvPr id="7172" name="AutoShape 4" descr="data:image/jpeg;base64,/9j/4AAQSkZJRgABAQAAAQABAAD/2wCEAAkGBhMSERUUExQVFBUVGBoYGRgYGRweGBocGBcaGBwfGhgdICYeHBojGhwaHy8gIycpLCwsGh4xNTAqNSYrLCkBCQoKDgwOGg8PGikcHRwpLCkpKSkpKSkpKSkpKSksKSkpKSwpKSkpKSkpKSwpKSwpLCksKSksLCwpLCksLCwpKf/AABEIALkAyAMBIgACEQEDEQH/xAAcAAACAgMBAQAAAAAAAAAAAAAFBgMEAQIHAAj/xABDEAABAgQEAwQHBQYFBAMAAAABAhEAAwQhBRIxQQZRYRMicYEykaGxwdHwBxRCUuEjYnKCsvEVMzRDkkRzosIWJDX/xAAaAQADAQEBAQAAAAAAAAAAAAABAgMABAUG/8QAJREAAgICAgEEAgMAAAAAAAAAAAECERIhAzFBBCJRcUJhEzKB/9oADAMBAAIRAxEAPwDm+FpHYo7yRbc9TFsS30KT4EQoS2/eB6AfpEomclqHi/wJiimhWhsNMrlGfuyuUKyalY0mD3fCLMvEp40mA/zD4wc0Cmdd4HxUmV2Z9JFmO6Tp8obV3boR8vrwjj/2e4hOXXykKPdVmzaXASTseYEdkXJIPQ/XyhlKzJAbijC+2p5gAdQGYeKb2jnOA4d29RLlnQlz4JDkeyOyFLiELAaBKMXmysrdmgzEn91ZSB/U3lAsNDd/hyMgQUggNYgNbpFLFKZKZM2wYSlf0qg8ZcL/ABrVplUU5SiwLI/5KA90BNBZyhoxGBWSj+NvFm98HKzC0SqOUtZyzJyypDv/AJYSNRrc384exLA7RqlD6DrEmQN6aPW3vjof2b4H+xmTgpKitkZdWCSX6F7W6RjHN2jZJEN/G3CHZKM6SlpSj3kj/bUf/QnTkbcoT1SyNiIwTylvHkIKiAASTYAByTyAFyekYaH37JsPSqdNmEOpAQlPTPnzEdWSB4EwUgCzj3C82kTKVNb9qCWD90gAlJ6gEXHWAxjqf2xN2VON+0UfLJf4Qs8K8ALrJZmKX2aCSlDByojUsSO6PWW841GFGNYb+MOCBR9lkmKmKmkpCMvfLakAbOQGub6mFqtoJkpWWYhSCzsoXaAEqtGI3aNYBitiX+Svw+Ij0YxH/KX4fER6Jy7GQuJI6xuluZ8xGyZAAdW+gGpvEjC2h1tp7d4QJouU240jIl9Uxak6hxoUnTYEavD5QJTMBALrPo5RmUnowGhb9YVyoZIu1XBH+GzKatklS5cspM4G5CSGUsfusXba3l08EKSL2Nweh+hGlAkLp0BQHoBJB8GYj4RXw2g7CUZbulB7nNKHsl98ug6MNoq9CFmUqBSqPLXJnbKkLlk9RMQtPX0c/wDxi6Z1wRHpoSplbjTzBGvrjl9TzrijbKQhbLRnWhF+0JK6pdNQymK5pVNU5ICUoBAJIuz5vMQ2iaPf9GAvDEvtZs2sUkgzD2cpwxElBYWIBGdTq8MvWE4PUR5U2gzhiwXK+yyWmdTOElEqUM7f7s3tFK7w/KARqb2HOEr7TcXROrSkElMkdmGZswLq9pbyjuk6ayFKcJypJc6Bhqeg1PhHzzxJXSpswIlJIkynEu/eU5dUxdrrWQ56MLNHZ4JgZKk/mUPL5Kjov2P8TdlUqkLW6JwdIL2WkdeaR/4iOcrQkfm9h+Ub084IUlaFqSpJCgcuhFwbGAnQGj6mq6cEEEBSVBiDoQeY3DRxHjzh6fQzgqUSaeZ6BJuk6lBJN2Fwdx1BjqPAvF6K6mCrZx3Vjkpuux1HQxfxrCZVTKXJmh0LHmDqFJ/eSb/V7PaFR88pxaeNQT5Ex1f7FJqpiJ6lBiFpGjaIfkPzQlfaHwSii7BUnNkWClT3OdIBfpmDltmMPn2FSyKOcS7medekuXAi3Zmil9teKCXMp0kOMsw+2XD9wtQdlSyUszS025EjMr/yJjn32i4WuuximpUFh2bzDY5UZ1FZP8oA8SI6qohItpyhkwNAVWDdrXCoXpITklp/eU5Uo+DsB0hJ+10yu1kJKkpXkWb27uZLe3NHUEIZPvj5v+0XiAVdfNWHKEfs0EH8KLE6bqzGBN0FETo2Wn2/KMFH7yfWIXWTyV7D8BGwYbrHl8jE8w0FsSl/sl6abHqIxAaebHvk9CDHoDdhQ14Lw2ubTIUUAoIcMe87kPyYwNqaVNOspyhRN8qgCRe773ho4N4kp0U0tC15VJDXBaxUdfOCWJ4QmrmyuzZIcqWpOuVtH5k283iHmh0BOHeHRVEq7Iy5Y1VzPJIOp6mw8bQ40apKZPZSwpBuhPpOTonv6a9WjeZWdhZAzSkJZkpJKG/MeTefSNKnH0FAbvZi2UgveHSocYsFnqSgJX6YFw73a/n84KFD+CoBU09M2WlM184YBYOVXiOvrgxSZwnKshShooBgoeGx5iKLZJg+sUAsgaO0enJu4tdiA5PRra/22iaqos3QxinJAIIvp6vhpHles9LPmaSOji5Ix7NZiLXcE6gs76lgNBs0TIllOVwz6c49KnAKBIBZ41XV51g2cb8o6fTel/hjjdiT5MnZXx9piTS5VkTE99SXAHIFegHP4vACT9mFJJQtZQqqmM6Jb5A+wNwNdSSPCGkz/wApv+Y3bwEeo0BDuVKzXJJcx2qJJs4XifA1bLJK6OcASf8ALZab8il2HjC/NQASFBaSLEEBweukfUtOtOyohxbAKerS0+TLmbZiO8PBWsM+MCZxHgkz6QCsl9+STlmIHpFINzl5p1HnzMdvpq1M1AmILhQceB9vrhWkcDmkSpMhSjLJzMfST5jUe2L+BTCglN2U5D7Wv6zfzMIpNOmHHybcbcOprKTIVZMi0zApnZnBs41SSIv/AGe4LLpKYy5ZUoGYpWZRBJJYbADbSL8kpUkpLEEEEcwYp4RUmVKOYuQpXqBgqSWwNWWcPw1H3mdUZf2i2lv+4gu3/LlrlHKCa5neAZ22G/6CB1HUMnmdvOL9GbKVzLDwFve/sg5X0CgPx9jS6eimqlgqmqGSWE65l2f+UOp+kfPUnhaqmLKE06iRY3t63Y+Ud7xNa6qoMmUkLQhxMUXCUG241VswvaDWFYHKp7IS691HX9B09bwrbcqD0j55q/s2xCWAVUq+8QEhK0kkl/wu+gc8hrDzwX9ijgTa8qD6SEq0/wC4tP8ASnzO0dcFPd1XPLYeUQ1NVy9u0UUEhcji/wBsmB0lOiTLppUuWsOteQd4JslIPQlzflHoavtUwztMPnLCUPLAUVqHeAzgMjxJuTZo9E5rY6ejkeG8KzJklK0sSpJUO8xsWbk/nHQeFcJFNSgFC1Lm95QAc3FkuLBhzI1MK3B2MpKJcj0VeVw5Pi8dAqFTQP2YRb85N/BveYirt2USIFVSswRMliVLOlw3NrWG8a1OMoz5QEqI00L62iKpTNsqcqWU7oAJ1tqfGIa2lTLAXLypuHDBmdrbwwWFJUunqk5VZpahqjMUsR0eDNOJksMVFadn9Iee/nCrOWhRKWBUwNrNtrFaVXLUGQqZmHdsou+jQchKHs1YJHWz9fr3RBPnsfKK2DYTOQgGfNK1MLWt/Mzn3QicRY9MXOVlJyJJSluQOtucCUnHsMYZOhznVblhGprkpDa82hGlYnMEsjMXUIMcMyc4uo2AJuHc9L8oClk6DKOIdTialIzIAL6D58orScSUp+0UEH8oV7Xi/Jw9FgBvz/WL/wD8Tp1EkhydSb9NyYsovwJaA8nEQACFsTbXU+Bs8VqTjmZLXkmMS5Ba2m7EnWDMrgCQledBIN2BukPyB0jVPBOScqalaXWA+ZDs1nBzW9W0B5ro3tCuFcVyZ2hYjUGM4zhnapzyVZZiTmF+6ojZXzgPU8Ozrd5Jbx/ttEaJlTJbuFY3AN26c41tr3G6eg7IqXB8d9oiVUbMGO3Pc35veBlNVZlqINiXbxizNVmSQNSGjj9TByjcXVDwkk9l1FVZgRysdNfPVosUlSsAJUpIuz8v1aA0iqU1g40Ybs4116wQSb5ujDp+rR53BDlfInbLzcMdByRSykDIlINyfM3J5OTqYtgpQmzAQFk1eXqo7b+EEJNO95h/l2HjH0SgkcLZouoXMtLFvzHTyEbJpEo7y1ZiNzoPAaCJJ9aALQq4rxPLzFAWFLActokOz8ufqgykorYFFyK/2m4uk4bUoH4pdn1PfToOXWMQicZKmTJFSpjlSEupRsdAcp320jMcynnsq446BPCtFJQiTNS2chluf3rFju4At1h3qadUxLIWpCi1wbDxG/gI5jQomdlKN0o1CrtmDs3qLx0PDqzMgPuLiEju0x06MSaHtJeeesrAKmSBlSQks5G+j6xjDZQUgzCVEKfKFHQRmuqpaSygtSQn0EpOQDmecQqWtczspZyICQVBrpB0A8vVGQzIKKlWHIYg3zE3bYdWi1gFUZSzNVKzh7MdC7EkNeIqNZRMVJQStKA7nZ9jEeFpm5SoZChSicpsoXY9PKN0LRJxdxvUKStEtpaeYcqUB6Qfa3KFqlmBSQrpeGWupgtLKHWENaVomKkA/ibyN/dCTjJuwp4u0EBMUsPoVkAdPoQZlyZkpI7InNYZh1OpERU2EJITm0TdupsPVBSVYc/jDQRpbLdFjM0d2aoFQ6aiLtVxUuQjMLgbO2vKxhcxSSuYqWBbvekPSFjbwMGaHhZUwftBcaKPpWuCBoDFU5eBaQXpeMVKQFBj5hvXE1PxdOWvKimmLG67BA/mNifCN6PAZUsk5Q5uTq59w8gIJSlBwEh1Hbf9BD032I6MIxOcReSB4q/SJgZivwAef6QVo6AC6rn2CNq9aUpJJ8+UGSpWKKi6EpWVEgAn6tHlLAYgvf6tBKZLMwZgnKnZxc9WOj7PA2dSKB9j+u5Ecc4y/wAGM4d3Rl5E++Ci1WB3BgSmxvz/AEi9KnvYB3ivHUVSFL1MW0Dq93nt8YIdio6q9loFU+IJR3S6epSWP82nrMEkVTj5R0JswJxTA5s0EGeADsEkb+JfzhUm8CEdotaQpZSEoKS7EEl2tfQaGwjoRmJO4iGbOTuoesQJ8al2GM2jkOO1RFDPlKCipCWLguO+NT89mj0OX2jyJyaCqOWWuUZY7186TnTps21o9ElDDQzlls5bh04zKaXJBAUQANywUSbbbaQYoFTZTJmCwCQFWYsGilw1hE0SJc1HZHM1vxM7HbzgnjeICVLKVAZm+D+QBiV0xgzIrwQx0I0jNJJEszFalZdugsA8KtBiWZIUND7IJS8RimgphbDqQSsxUylrJUVb328BGtLJMsEFWZ1FXgVFyB0il/iEaqroyQWy3OmwrY1T/wD2ELH4g3mk/IiDC6h4q18rMlPMLHtsYzYqL8uYyRG8oFRCRcmKqltaN8PxQSl5inPYhnbXeCFjfhmFpR3ld5Wr7Dwi/UYklCSSQkDVy3rMJNdxqpjkSB1J+UFcF4Bn1eWbWrUiXqJYLLI67SweQ73gYon4RNr5CWD4iutWoSAezSWM0hkk8kD8RA12DiHagw1EhPMnUnUnr8tIilLlU8sIQEoQkMkAWAGwEAce4lCEkksDYD8SidB0ilJLYnYWxXiJEqw7yjYJTqTyivQ0M1R7Sep1nRCT3JY5Dmrmov0YO4zhzBlZjUTiStQ7qPwy062H5jz+djdXi8uQgrmFmOVKRdSlGwCRuXtC/YfotTksyRdStB7yfXHlYfZjvr4fXwj2E06mM2Z6a2PRI2SOg57lzvFxcxgT9fXyimKYt0B6ugS+m8V6xYpwFkdzRRA9HkTu0FZ9wYgkz0zpejguCD0JBB8xCOCQUyFFShaQQQQd/wBY1Ab0be6OfYjSTsOqcstSuxmEqQDdPVJB/EDvqQ3WDtFxMFMFgg9LiApfIzj5GRdakDvhm3a0D6rEaYgjOlVtAXPsjEqtSsd1QLcjpAfHsORkVNZKVJuToDcawJydWjJb2L/HmNTZVJMlglUqcMhJLkFwocmBy++MRS4jqhMoZyUsopAKjqAyhoeejeceiEHaKNJFfhvGFS6RAWh0oS4KWdiT6XV4CcU4mmcodm5CU97mHIcNsQ300HcLlKRh0paBnzJAKSA3pqcknUdNor4Rw80/PUZVJNykPq1nNu7v6hE26bMlYO4bp1LkKUQpOX0SR3Vi5Yc1BtRzEXZU5+YI1BsQeo2h1q6VKyAMvZgNlFm5eG/rgLW0qEqUFJUQSwJJKgdgFbBtNo2exkgSFxuFxibha03ScydnSx+N9tniP7hOzZWA6u4FnvByNRN2kYVUxEcIqMpPd6a38zGlRgk9KXOV2PdBuW1Y6e6GAmbLqYqz6mKlEpc1WUApALEnYjUePSLuLcOrCXlkktoSPPk3tgOVDFSlxFCZ0szCyAtBURqAFAk2BNvCOw4fxqiqSpUjMUBRSCU5QSACSAbtfpHFJODhQ7xJUdAQR6hB7BcWqKWWqRLMsuolJIJy273Jw/N2beKQ5EtE2rOj1leEjMs325+UQYTh33hYmzgChJdCToSNLcgeepHKE/hSmmVFSe0WqYkJzLUTyIACRs7gbR0Wpr0ykOpgkBgB7AB8IrF3tiPWkWMXxlEhGZR6AbqPICA3DWEqqak1U24TZA2CuY8BbqT4wBriusVlFlK7qP3XOvlqTHSsOpEyJSUJuEAB9yw1PUm/nDRebvwjP2otVM9gANSWHjFeoqA4SNrn4fOAOKcTJlTkOCpzlAGt7P8AWgBizJmkgqOqrn4Q+QtF9FSC/jAKjreynrSfRWpx4n5tE9LPcHxPvIgPxBZQPNx6mPxhJPyFLwM+L4ciplFJZ9UnkoaH3g+JjndTLCErzhsrhj019UOHD+M5xlUe8n2jn8DEPElElytu7NGRYGxax6Pz5iE5FlG0NF06EjCMMUgllkGaVFwGUkWZiCxOkMa8KRMlplzjMmBr5lqc/wAQBAJ5WMJtUqdT1EvtBnGqVA2KfRL9QwPq5wyo4olzGQVBx+JwOm2vr3jhyfRel2LnEdGunp6mWXyKLoUwuO64JG4Lx6LPFswLpJoTlWEhyT6QV3bjqHb+aPRbi6Jz7B2DVc37pJCZazl0KQ4ZyX59NLQUlJXPCeycL/Mp+7sXSNe89m0tFLhfiIIkSpYAKglmTdRuTcfL4RJSqnqrHlJUAlH7RKnSA4IBe1zsPHrE5bY8dIPIlrlm8tMxiAezW1yQPRUR5gEs0E8bwYlALsR3srODYuPrWAcrhipUULE5mIOQAZWBBZzdv7w2YXiaZ0pC3cKSDrcP8RoYaEU1bFkxPpqVJTmRl1YqHdcg3cAa6Wa0RVC/u8wlbqe+Y3Y3YdSflBHHZqJK0rS7TFALCR+JnSpt+RbpEVfhS5iQVp0WlWR3JCSFa82e3lvCNUxrTBZ4gIS4VfVuVmuWcje0UKnGAoKSCFL2HU7c+kNtNRomy8yACFDXTzPKLEnhpCRdha5ADknckgl3v84yTYNISMIUvNlmoKJiicrh0nY6bwxV9EoS03BYd7V9vxRfeUBMJd5bhQUQ9r2bZrjyjebhyZjAdoAzuzJ9rH1WjODY90I9ERmmTSo5UryMogWG59UXfvcqatKkrClZSFBNw31aDk7hhHZKllIU7kZnZ9RpfzgXX0CVS8rBCkpbu+Gmg9R/sdLsRm2BYymkWtYylJDKQ4GjkF+Yf1EwPqeLF1EwqVZIPcAcJA6deu8AQnLlKjmcXDWD8h9axbS85ORKWH5nt09sPm0qAoo6L9n4C1rmfkASPFVz7P6oYsf4iTKSQ9zYDn+kJfB+NyqWkWlzMnAlSwAQXulIDjLoBvzhYxDG5kyaVzCQo7bAbAdIv/IkqQmNuxtwyeZs8E3LvDkuaEoJOgHsAjn3BFRnmq6J96hDRxHXCXTrLs/dD9T8ngxegPsnwedmlA8w/tijxbUBEnOfwkeJdwAOrtE/Dd5CD0PvMacXgClJIe6P6hBf9TLsWcHxJcpPaKbtJiwcn5UZbJPtJ8YdamuTMpirMACxvsX3jlsimmLnlJLAOrPpmcMlvPaDSCqckykLy5VJdR1UpOoYW3a2p6RzrkaT/ZRrYWxOSFI7ragod9CWLb7AHZwIVTwspEztSQpOqg3K7Nv/AH5wbqMOqUAHMJqUpYy0gudyocyPy+oEvGlJjIWUpSCCxOrAszX5kn2RNv4GBvFVCrsZquzMsJRqxynvJAHIHW/0PQX4rWfuU5yMxQ3d0bMkx6KcXQkgfwlVj7vKSe7bUAOWKmvy+trNmF1QUkGygoA2vYG2mr8t45jhc9QTJAVlOWzb3LOPo8oYuFZC5a2QpKpZusEnJoSSkAuC5ItqH8QFG3Yb8DzU+gACBqBsWOrdPGAmB8OplIyJmrIDApCu6FAXI3D6ljvFlFeQrvIUpCvRUxclrgj1sYgkFpqppSZSUpuOfUgWe0MlRqCc1KZZBI0BOZ9GbR9z8Iq1eItIE5KSoEPlsDa9iBqz+uMTK3M4JBUpLpSBtzPWIsMSo0q0lJdBIbmIzWw+DahkImSkBPdyspIBYEvmu2rmM0+MqUqYnIRlLAeV4H8P1BS6Pym3g9vVp5RdrJSUTwoKKTMDnRiQ3tIgNYsyeSorS6R1LXMlMhSRYsTbVwL384KKxJISAgKWGtlufVqYzJq0qCgVXBbwiLB5spIUQe+SSt9fFjoOWkN9G7NsMmIEo51km6lBbOkm+UjzgJjXD+UqUhau8SbkkXDNc6aEecH5U6nnKJISp2S5HdN9ATr5RtXyAuWpKSC2jHQjS8LJWg+ROp6YZUJWgE7FruLuFN/bpEycLSSFoOWxts/UD3+MYnIOUvmUMtm1B2y9XizhOFqAzzLzCO8iWQW8gXf6vrE43JCtUwNhikonzUKseezgkEHbcGKeNIzBSWIfujxd/VaHXLISVJyhybhrqJvcHXXXeJJ+EyAxMtN2Q+UPewB6bQVDdhvwwF9n2FIlTic57ycrqNjoq1unOGaun085RlrVLmJSQ9wQCQ4vpoYDVeGolpUJdyEEhCtho4OoH0IpYNRypMvtEpL2Klaq+TDVhD5tKjYWx+wKQkIIScw1B1sbi/sgZx8kilCRqqYgDyU8VsHxBFO8xIGVbA/vN6Nx428Y2xzFRMmywpNiCE/ukXOnP4CLOSwoRRaYso4YmTJkozFDswVKWUG4tYXFgdH2jZeCmmm5SHSVFSCD3lB0uTexBId7XG0MKJISoXsbkbkaFj5wp4hgNQqaVonnOkHKFkMpHJLBh1Dai8c70qY37CyaxSVZlM12ch7uHtzB9kAaylm9uqZKSpyzpTq51IS2m7xUpuKJwWAqTnIDspJJIbXS21/DWG6gQvI60kTCysqg1i7APsL/AB1hHFxGTTF/G8bUqimJVlUVJZwGIZQ1ffY/pHou8V4Qj7tOmnuruWHUhx9X8oxFuNaEn2KuCUByiYXcjKH0Y6X02PWxjoOBSCiUCBmUq7aW2cnRh8YS8DUOwSVKLAG21yQLb7+2HbCZpVIQUM5Sln0Fhe3uh2Ki8VThMClIBS2iS+XqXZ36colNUqckhHdSfxEajdh7HiuJ045knLYXWDZ9gB03j2G0rI9NSknTQW8rwpRl1E1GR7W3ilJWqVOO8qYznkY9Kw2SpZAFgzhzlBvto8YrqWUHSS2YjKxJL7MNozujLsGYjJ7CrCvwzA3Rxf2j3QRxGSJkoHdBfraMV1P20lUsuJktiH3bQv42iHAqzOlj1BHsgS90bBH2yonqMPT2aZgAKkAKs9wNra2i/iFCmbLzBIzs4JF+YBOrRSwCSxmEgvLJSC5ZtdOcTUlX2hWib3C/dS+VWXYuL3+EZO0O1Tonp5suolFJAbQgbEcm0IO8ZlIySwnKlJGuUMD1HjGDTISUkBikEONxyPPziliuIiXLWs6JST6v1hkvkSTF3AsMT2y5gUVlyAVEkC/0IZkTiRlSlprascvjmbvJ9sLvCk8mWVJuS7P7HhrSkAFRWyyA6trPYB9LxmaJUSBMmusMZYDF7HNc+Vt41qFqMv8AYnOh7vqAD+E7tFiknZlntUZVNYtYh9lddWPwjdNalCVhAYSzlbqWa3K8AZg2Wg/eDmbvy2HVr6aaQO4fDAoP4VKS3QG3shhnUoC0EKYJ9RG48IX5iezq1AHuze+nqCA/ttArwK30zaloFAzZRJCXdPgb25MYv0VJOyZlKC1XGUgWY/mF+UZqsiZkuYbZhkf2j4iLFPWntFoFy2YP6j7RAiO/kwiTMtMIQph6JcFLs7K09kbzKJKilUxIcX1OUHmDZ9Gj1NTTVhWdRQToAxAtzIidUhTXJKSGZQZQOmo19UZqzMEYhjyAtk3MsAEpFze48g1usa4li0qcqWlKjmv3XYmz7P8AlbzipxDhlPOkqWUJSuWXUQWKtrtqdDe8SYXgkpNOlKUJLg5luxNz3gRcF7AjT3y0ZlTiSpejngi+XX+ZOkeiPGKAignKWSs5HCiT+cAd3T0WvuXjEW4+iUgXhvDq5tLJXnGXK5SE39I/iNtL6Qz0FahylKgrLYttYWitw4iamikqQxeUbcu8pn53hW4YXM7acolgAoqGzhXrGpjJtvZujoBQMuRJUO0VcjrdR6W98WplOlKAlKigBt7kDYPAWlxDrF2VMQVpWQHS7eJa/jBGTM4ZSkg5F5HUSqzkHRr8tYJLnIlJzLygnVXNusUZdllSVZQq5S2/MfGNpygtYzEFAHotYnr4CD0azZZc9uklQAYpA9Ibt4fOBE9pNSCPQnDMk7Pv6x7jBmXUpQGSABy+UCOJl5pBUNZRCx5a+x4CVMzdoNSqsJFrOXPjGk2tBuQH5teAUuuzJB5iPGqjKqM2FJtZCnxrizSuzB9M38B8y0EqisYEk6QmVqjOmKUrQ2HNh9PDWIxj4JqxkA2hvRSFaklSyoJOYBgL6DTVrm8c5wGb2SsrMNQIeaDELQrGi6CVfWKIUiWHUwBLOEvv6ntHqylCkJ/GbBnbN4kbRrTzMoVkbvF/XqTzjC5qEzJSQD3Ao5rtcAX2vG+x/olk0ZzKSUpAIDqzEkvyfr15QKx2hEsSlJL9icp55F2HqUBBqqqACgv3iSE3tcb9LRUrad0gzB3pg7JWUuBm0Pkpr9Yz0ZK9FapQJkg6d1lDyvFmZSlkLSnMpOl21F4G4TPKpKk/iZSSOoDe+ClEChMu9ghiDq9rvvyaB+QfxJptKVh0zFDpYpI3Gj+oxiWkJB7hQdCHcFtxdj46xEtgVMSMxCrFrtfyPKKmIYjlQTyHt29sMBvwV5lMEzTMmiWqSoM2tzuoENyAbrAwy5xWuXKA+6AkJWCMyUs5BvmIGj8hFzCVfeJKpJdJUClwHIP5gNw+0YoFplyAbOSEsNLkpN+d/bzjmk9hW0V+JagpoZiLXRbk2ZLN5euMxpxBRSZdBOShGWzgOSAXGmYk6eHgI9F+PonMt8PzUigpi18hBb+JWsU8IlyimesB1lane7P8Ik4W/wBDL8PiqKmFf7/8R+MTkwpFP712agCe6rQ9eUEJdd1hf4k9E/x/KL0nQeEGLAw0ivjcV8CREqYpYAl98jyl5klJ0UCPXaKIieT9eqNZinREiWkHUBvVEi5zR5e/ifeYqVmnmP6hE2xj01Bmjpt1iCiwQrV3zlToBuT8IKq0Hl7zElBp/Mv4wmTHxVC5jdCuRlmagattdteRgnQVzgEGxizxb/p1+A94gDgX+Un63h4u1ZNqhskYj1ggjFLMYW5cW0RXsFh8YglmYNy2iROIDTaAiIlRDUFMqU1blqJ6ds5I/mAPvMX/AL91gD/1M/xH9Ii4IU1hBVZ1hdx7HCFhCL5bq38B9dILQJwnVf8AHM/rhZMyGHBSFJRNBUMwdtHFw/In9YnrsFlz5KrKRfMMqyyi7313ew5RTwj/AEErz/qVBb/pj/GIVrVmT2L+N4YpNDPzTVqCUjKCQfxAXLOW6mPQR4o//Pnfw/8AumPQ0OjT7P/Z"/>
          <p:cNvSpPr>
            <a:spLocks noChangeAspect="1" noChangeArrowheads="1"/>
          </p:cNvSpPr>
          <p:nvPr/>
        </p:nvSpPr>
        <p:spPr bwMode="auto">
          <a:xfrm>
            <a:off x="63500" y="-846138"/>
            <a:ext cx="1905000" cy="17621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7174" name="AutoShape 6" descr="data:image/jpeg;base64,/9j/4AAQSkZJRgABAQAAAQABAAD/2wCEAAkGBhMSERUUExQVFBUVGBoYGRgYGRweGBocGBcaGBwfGhgdICYeHBojGhwaHy8gIycpLCwsGh4xNTAqNSYrLCkBCQoKDgwOGg8PGikcHRwpLCkpKSkpKSkpKSkpKSksKSkpKSwpKSkpKSkpKSwpKSwpLCksKSksLCwpLCksLCwpKf/AABEIALkAyAMBIgACEQEDEQH/xAAcAAACAgMBAQAAAAAAAAAAAAAFBgMEAQIHAAj/xABDEAABAgQEAwQHBQYFBAMAAAABAhEAAwQhBRIxQQZRYRMicYEykaGxwdHwBxRCUuEjYnKCsvEVMzRDkkRzosIWJDX/xAAaAQADAQEBAQAAAAAAAAAAAAABAgMABAUG/8QAJREAAgICAgEEAgMAAAAAAAAAAAECERIhAzFBBCJRcUJhEzKB/9oADAMBAAIRAxEAPwDm+FpHYo7yRbc9TFsS30KT4EQoS2/eB6AfpEomclqHi/wJiimhWhsNMrlGfuyuUKyalY0mD3fCLMvEp40mA/zD4wc0Cmdd4HxUmV2Z9JFmO6Tp8obV3boR8vrwjj/2e4hOXXykKPdVmzaXASTseYEdkXJIPQ/XyhlKzJAbijC+2p5gAdQGYeKb2jnOA4d29RLlnQlz4JDkeyOyFLiELAaBKMXmysrdmgzEn91ZSB/U3lAsNDd/hyMgQUggNYgNbpFLFKZKZM2wYSlf0qg8ZcL/ABrVplUU5SiwLI/5KA90BNBZyhoxGBWSj+NvFm98HKzC0SqOUtZyzJyypDv/AJYSNRrc384exLA7RqlD6DrEmQN6aPW3vjof2b4H+xmTgpKitkZdWCSX6F7W6RjHN2jZJEN/G3CHZKM6SlpSj3kj/bUf/QnTkbcoT1SyNiIwTylvHkIKiAASTYAByTyAFyekYaH37JsPSqdNmEOpAQlPTPnzEdWSB4EwUgCzj3C82kTKVNb9qCWD90gAlJ6gEXHWAxjqf2xN2VON+0UfLJf4Qs8K8ALrJZmKX2aCSlDByojUsSO6PWW841GFGNYb+MOCBR9lkmKmKmkpCMvfLakAbOQGub6mFqtoJkpWWYhSCzsoXaAEqtGI3aNYBitiX+Svw+Ij0YxH/KX4fER6Jy7GQuJI6xuluZ8xGyZAAdW+gGpvEjC2h1tp7d4QJouU240jIl9Uxak6hxoUnTYEavD5QJTMBALrPo5RmUnowGhb9YVyoZIu1XBH+GzKatklS5cspM4G5CSGUsfusXba3l08EKSL2Nweh+hGlAkLp0BQHoBJB8GYj4RXw2g7CUZbulB7nNKHsl98ug6MNoq9CFmUqBSqPLXJnbKkLlk9RMQtPX0c/wDxi6Z1wRHpoSplbjTzBGvrjl9TzrijbKQhbLRnWhF+0JK6pdNQymK5pVNU5ICUoBAJIuz5vMQ2iaPf9GAvDEvtZs2sUkgzD2cpwxElBYWIBGdTq8MvWE4PUR5U2gzhiwXK+yyWmdTOElEqUM7f7s3tFK7w/KARqb2HOEr7TcXROrSkElMkdmGZswLq9pbyjuk6ayFKcJypJc6Bhqeg1PhHzzxJXSpswIlJIkynEu/eU5dUxdrrWQ56MLNHZ4JgZKk/mUPL5Kjov2P8TdlUqkLW6JwdIL2WkdeaR/4iOcrQkfm9h+Ub084IUlaFqSpJCgcuhFwbGAnQGj6mq6cEEEBSVBiDoQeY3DRxHjzh6fQzgqUSaeZ6BJuk6lBJN2Fwdx1BjqPAvF6K6mCrZx3Vjkpuux1HQxfxrCZVTKXJmh0LHmDqFJ/eSb/V7PaFR88pxaeNQT5Ex1f7FJqpiJ6lBiFpGjaIfkPzQlfaHwSii7BUnNkWClT3OdIBfpmDltmMPn2FSyKOcS7medekuXAi3Zmil9teKCXMp0kOMsw+2XD9wtQdlSyUszS025EjMr/yJjn32i4WuuximpUFh2bzDY5UZ1FZP8oA8SI6qohItpyhkwNAVWDdrXCoXpITklp/eU5Uo+DsB0hJ+10yu1kJKkpXkWb27uZLe3NHUEIZPvj5v+0XiAVdfNWHKEfs0EH8KLE6bqzGBN0FETo2Wn2/KMFH7yfWIXWTyV7D8BGwYbrHl8jE8w0FsSl/sl6abHqIxAaebHvk9CDHoDdhQ14Lw2ubTIUUAoIcMe87kPyYwNqaVNOspyhRN8qgCRe773ho4N4kp0U0tC15VJDXBaxUdfOCWJ4QmrmyuzZIcqWpOuVtH5k283iHmh0BOHeHRVEq7Iy5Y1VzPJIOp6mw8bQ40apKZPZSwpBuhPpOTonv6a9WjeZWdhZAzSkJZkpJKG/MeTefSNKnH0FAbvZi2UgveHSocYsFnqSgJX6YFw73a/n84KFD+CoBU09M2WlM184YBYOVXiOvrgxSZwnKshShooBgoeGx5iKLZJg+sUAsgaO0enJu4tdiA5PRra/22iaqos3QxinJAIIvp6vhpHles9LPmaSOji5Ix7NZiLXcE6gs76lgNBs0TIllOVwz6c49KnAKBIBZ41XV51g2cb8o6fTel/hjjdiT5MnZXx9piTS5VkTE99SXAHIFegHP4vACT9mFJJQtZQqqmM6Jb5A+wNwNdSSPCGkz/wApv+Y3bwEeo0BDuVKzXJJcx2qJJs4XifA1bLJK6OcASf8ALZab8il2HjC/NQASFBaSLEEBweukfUtOtOyohxbAKerS0+TLmbZiO8PBWsM+MCZxHgkz6QCsl9+STlmIHpFINzl5p1HnzMdvpq1M1AmILhQceB9vrhWkcDmkSpMhSjLJzMfST5jUe2L+BTCglN2U5D7Wv6zfzMIpNOmHHybcbcOprKTIVZMi0zApnZnBs41SSIv/AGe4LLpKYy5ZUoGYpWZRBJJYbADbSL8kpUkpLEEEEcwYp4RUmVKOYuQpXqBgqSWwNWWcPw1H3mdUZf2i2lv+4gu3/LlrlHKCa5neAZ22G/6CB1HUMnmdvOL9GbKVzLDwFve/sg5X0CgPx9jS6eimqlgqmqGSWE65l2f+UOp+kfPUnhaqmLKE06iRY3t63Y+Ud7xNa6qoMmUkLQhxMUXCUG241VswvaDWFYHKp7IS691HX9B09bwrbcqD0j55q/s2xCWAVUq+8QEhK0kkl/wu+gc8hrDzwX9ijgTa8qD6SEq0/wC4tP8ASnzO0dcFPd1XPLYeUQ1NVy9u0UUEhcji/wBsmB0lOiTLppUuWsOteQd4JslIPQlzflHoavtUwztMPnLCUPLAUVqHeAzgMjxJuTZo9E5rY6ejkeG8KzJklK0sSpJUO8xsWbk/nHQeFcJFNSgFC1Lm95QAc3FkuLBhzI1MK3B2MpKJcj0VeVw5Pi8dAqFTQP2YRb85N/BveYirt2USIFVSswRMliVLOlw3NrWG8a1OMoz5QEqI00L62iKpTNsqcqWU7oAJ1tqfGIa2lTLAXLypuHDBmdrbwwWFJUunqk5VZpahqjMUsR0eDNOJksMVFadn9Iee/nCrOWhRKWBUwNrNtrFaVXLUGQqZmHdsou+jQchKHs1YJHWz9fr3RBPnsfKK2DYTOQgGfNK1MLWt/Mzn3QicRY9MXOVlJyJJSluQOtucCUnHsMYZOhznVblhGprkpDa82hGlYnMEsjMXUIMcMyc4uo2AJuHc9L8oClk6DKOIdTialIzIAL6D58orScSUp+0UEH8oV7Xi/Jw9FgBvz/WL/wD8Tp1EkhydSb9NyYsovwJaA8nEQACFsTbXU+Bs8VqTjmZLXkmMS5Ba2m7EnWDMrgCQledBIN2BukPyB0jVPBOScqalaXWA+ZDs1nBzW9W0B5ro3tCuFcVyZ2hYjUGM4zhnapzyVZZiTmF+6ojZXzgPU8Ozrd5Jbx/ttEaJlTJbuFY3AN26c41tr3G6eg7IqXB8d9oiVUbMGO3Pc35veBlNVZlqINiXbxizNVmSQNSGjj9TByjcXVDwkk9l1FVZgRysdNfPVosUlSsAJUpIuz8v1aA0iqU1g40Ybs4116wQSb5ujDp+rR53BDlfInbLzcMdByRSykDIlINyfM3J5OTqYtgpQmzAQFk1eXqo7b+EEJNO95h/l2HjH0SgkcLZouoXMtLFvzHTyEbJpEo7y1ZiNzoPAaCJJ9aALQq4rxPLzFAWFLActokOz8ufqgykorYFFyK/2m4uk4bUoH4pdn1PfToOXWMQicZKmTJFSpjlSEupRsdAcp320jMcynnsq446BPCtFJQiTNS2chluf3rFju4At1h3qadUxLIWpCi1wbDxG/gI5jQomdlKN0o1CrtmDs3qLx0PDqzMgPuLiEju0x06MSaHtJeeesrAKmSBlSQks5G+j6xjDZQUgzCVEKfKFHQRmuqpaSygtSQn0EpOQDmecQqWtczspZyICQVBrpB0A8vVGQzIKKlWHIYg3zE3bYdWi1gFUZSzNVKzh7MdC7EkNeIqNZRMVJQStKA7nZ9jEeFpm5SoZChSicpsoXY9PKN0LRJxdxvUKStEtpaeYcqUB6Qfa3KFqlmBSQrpeGWupgtLKHWENaVomKkA/ibyN/dCTjJuwp4u0EBMUsPoVkAdPoQZlyZkpI7InNYZh1OpERU2EJITm0TdupsPVBSVYc/jDQRpbLdFjM0d2aoFQ6aiLtVxUuQjMLgbO2vKxhcxSSuYqWBbvekPSFjbwMGaHhZUwftBcaKPpWuCBoDFU5eBaQXpeMVKQFBj5hvXE1PxdOWvKimmLG67BA/mNifCN6PAZUsk5Q5uTq59w8gIJSlBwEh1Hbf9BD032I6MIxOcReSB4q/SJgZivwAef6QVo6AC6rn2CNq9aUpJJ8+UGSpWKKi6EpWVEgAn6tHlLAYgvf6tBKZLMwZgnKnZxc9WOj7PA2dSKB9j+u5Ecc4y/wAGM4d3Rl5E++Ci1WB3BgSmxvz/AEi9KnvYB3ivHUVSFL1MW0Dq93nt8YIdio6q9loFU+IJR3S6epSWP82nrMEkVTj5R0JswJxTA5s0EGeADsEkb+JfzhUm8CEdotaQpZSEoKS7EEl2tfQaGwjoRmJO4iGbOTuoesQJ8al2GM2jkOO1RFDPlKCipCWLguO+NT89mj0OX2jyJyaCqOWWuUZY7186TnTps21o9ElDDQzlls5bh04zKaXJBAUQANywUSbbbaQYoFTZTJmCwCQFWYsGilw1hE0SJc1HZHM1vxM7HbzgnjeICVLKVAZm+D+QBiV0xgzIrwQx0I0jNJJEszFalZdugsA8KtBiWZIUND7IJS8RimgphbDqQSsxUylrJUVb328BGtLJMsEFWZ1FXgVFyB0il/iEaqroyQWy3OmwrY1T/wD2ELH4g3mk/IiDC6h4q18rMlPMLHtsYzYqL8uYyRG8oFRCRcmKqltaN8PxQSl5inPYhnbXeCFjfhmFpR3ld5Wr7Dwi/UYklCSSQkDVy3rMJNdxqpjkSB1J+UFcF4Bn1eWbWrUiXqJYLLI67SweQ73gYon4RNr5CWD4iutWoSAezSWM0hkk8kD8RA12DiHagw1EhPMnUnUnr8tIilLlU8sIQEoQkMkAWAGwEAce4lCEkksDYD8SidB0ilJLYnYWxXiJEqw7yjYJTqTyivQ0M1R7Sep1nRCT3JY5Dmrmov0YO4zhzBlZjUTiStQ7qPwy062H5jz+djdXi8uQgrmFmOVKRdSlGwCRuXtC/YfotTksyRdStB7yfXHlYfZjvr4fXwj2E06mM2Z6a2PRI2SOg57lzvFxcxgT9fXyimKYt0B6ugS+m8V6xYpwFkdzRRA9HkTu0FZ9wYgkz0zpejguCD0JBB8xCOCQUyFFShaQQQQd/wBY1Ab0be6OfYjSTsOqcstSuxmEqQDdPVJB/EDvqQ3WDtFxMFMFgg9LiApfIzj5GRdakDvhm3a0D6rEaYgjOlVtAXPsjEqtSsd1QLcjpAfHsORkVNZKVJuToDcawJydWjJb2L/HmNTZVJMlglUqcMhJLkFwocmBy++MRS4jqhMoZyUsopAKjqAyhoeejeceiEHaKNJFfhvGFS6RAWh0oS4KWdiT6XV4CcU4mmcodm5CU97mHIcNsQ300HcLlKRh0paBnzJAKSA3pqcknUdNor4Rw80/PUZVJNykPq1nNu7v6hE26bMlYO4bp1LkKUQpOX0SR3Vi5Yc1BtRzEXZU5+YI1BsQeo2h1q6VKyAMvZgNlFm5eG/rgLW0qEqUFJUQSwJJKgdgFbBtNo2exkgSFxuFxibha03ScydnSx+N9tniP7hOzZWA6u4FnvByNRN2kYVUxEcIqMpPd6a38zGlRgk9KXOV2PdBuW1Y6e6GAmbLqYqz6mKlEpc1WUApALEnYjUePSLuLcOrCXlkktoSPPk3tgOVDFSlxFCZ0szCyAtBURqAFAk2BNvCOw4fxqiqSpUjMUBRSCU5QSACSAbtfpHFJODhQ7xJUdAQR6hB7BcWqKWWqRLMsuolJIJy273Jw/N2beKQ5EtE2rOj1leEjMs325+UQYTh33hYmzgChJdCToSNLcgeepHKE/hSmmVFSe0WqYkJzLUTyIACRs7gbR0Wpr0ykOpgkBgB7AB8IrF3tiPWkWMXxlEhGZR6AbqPICA3DWEqqak1U24TZA2CuY8BbqT4wBriusVlFlK7qP3XOvlqTHSsOpEyJSUJuEAB9yw1PUm/nDRebvwjP2otVM9gANSWHjFeoqA4SNrn4fOAOKcTJlTkOCpzlAGt7P8AWgBizJmkgqOqrn4Q+QtF9FSC/jAKjreynrSfRWpx4n5tE9LPcHxPvIgPxBZQPNx6mPxhJPyFLwM+L4ciplFJZ9UnkoaH3g+JjndTLCErzhsrhj019UOHD+M5xlUe8n2jn8DEPElElytu7NGRYGxax6Pz5iE5FlG0NF06EjCMMUgllkGaVFwGUkWZiCxOkMa8KRMlplzjMmBr5lqc/wAQBAJ5WMJtUqdT1EvtBnGqVA2KfRL9QwPq5wyo4olzGQVBx+JwOm2vr3jhyfRel2LnEdGunp6mWXyKLoUwuO64JG4Lx6LPFswLpJoTlWEhyT6QV3bjqHb+aPRbi6Jz7B2DVc37pJCZazl0KQ4ZyX59NLQUlJXPCeycL/Mp+7sXSNe89m0tFLhfiIIkSpYAKglmTdRuTcfL4RJSqnqrHlJUAlH7RKnSA4IBe1zsPHrE5bY8dIPIlrlm8tMxiAezW1yQPRUR5gEs0E8bwYlALsR3srODYuPrWAcrhipUULE5mIOQAZWBBZzdv7w2YXiaZ0pC3cKSDrcP8RoYaEU1bFkxPpqVJTmRl1YqHdcg3cAa6Wa0RVC/u8wlbqe+Y3Y3YdSflBHHZqJK0rS7TFALCR+JnSpt+RbpEVfhS5iQVp0WlWR3JCSFa82e3lvCNUxrTBZ4gIS4VfVuVmuWcje0UKnGAoKSCFL2HU7c+kNtNRomy8yACFDXTzPKLEnhpCRdha5ADknckgl3v84yTYNISMIUvNlmoKJiicrh0nY6bwxV9EoS03BYd7V9vxRfeUBMJd5bhQUQ9r2bZrjyjebhyZjAdoAzuzJ9rH1WjODY90I9ERmmTSo5UryMogWG59UXfvcqatKkrClZSFBNw31aDk7hhHZKllIU7kZnZ9RpfzgXX0CVS8rBCkpbu+Gmg9R/sdLsRm2BYymkWtYylJDKQ4GjkF+Yf1EwPqeLF1EwqVZIPcAcJA6deu8AQnLlKjmcXDWD8h9axbS85ORKWH5nt09sPm0qAoo6L9n4C1rmfkASPFVz7P6oYsf4iTKSQ9zYDn+kJfB+NyqWkWlzMnAlSwAQXulIDjLoBvzhYxDG5kyaVzCQo7bAbAdIv/IkqQmNuxtwyeZs8E3LvDkuaEoJOgHsAjn3BFRnmq6J96hDRxHXCXTrLs/dD9T8ngxegPsnwedmlA8w/tijxbUBEnOfwkeJdwAOrtE/Dd5CD0PvMacXgClJIe6P6hBf9TLsWcHxJcpPaKbtJiwcn5UZbJPtJ8YdamuTMpirMACxvsX3jlsimmLnlJLAOrPpmcMlvPaDSCqckykLy5VJdR1UpOoYW3a2p6RzrkaT/ZRrYWxOSFI7ragod9CWLb7AHZwIVTwspEztSQpOqg3K7Nv/AH5wbqMOqUAHMJqUpYy0gudyocyPy+oEvGlJjIWUpSCCxOrAszX5kn2RNv4GBvFVCrsZquzMsJRqxynvJAHIHW/0PQX4rWfuU5yMxQ3d0bMkx6KcXQkgfwlVj7vKSe7bUAOWKmvy+trNmF1QUkGygoA2vYG2mr8t45jhc9QTJAVlOWzb3LOPo8oYuFZC5a2QpKpZusEnJoSSkAuC5ItqH8QFG3Yb8DzU+gACBqBsWOrdPGAmB8OplIyJmrIDApCu6FAXI3D6ljvFlFeQrvIUpCvRUxclrgj1sYgkFpqppSZSUpuOfUgWe0MlRqCc1KZZBI0BOZ9GbR9z8Iq1eItIE5KSoEPlsDa9iBqz+uMTK3M4JBUpLpSBtzPWIsMSo0q0lJdBIbmIzWw+DahkImSkBPdyspIBYEvmu2rmM0+MqUqYnIRlLAeV4H8P1BS6Pym3g9vVp5RdrJSUTwoKKTMDnRiQ3tIgNYsyeSorS6R1LXMlMhSRYsTbVwL384KKxJISAgKWGtlufVqYzJq0qCgVXBbwiLB5spIUQe+SSt9fFjoOWkN9G7NsMmIEo51km6lBbOkm+UjzgJjXD+UqUhau8SbkkXDNc6aEecH5U6nnKJISp2S5HdN9ATr5RtXyAuWpKSC2jHQjS8LJWg+ROp6YZUJWgE7FruLuFN/bpEycLSSFoOWxts/UD3+MYnIOUvmUMtm1B2y9XizhOFqAzzLzCO8iWQW8gXf6vrE43JCtUwNhikonzUKseezgkEHbcGKeNIzBSWIfujxd/VaHXLISVJyhybhrqJvcHXXXeJJ+EyAxMtN2Q+UPewB6bQVDdhvwwF9n2FIlTic57ycrqNjoq1unOGaun085RlrVLmJSQ9wQCQ4vpoYDVeGolpUJdyEEhCtho4OoH0IpYNRypMvtEpL2Klaq+TDVhD5tKjYWx+wKQkIIScw1B1sbi/sgZx8kilCRqqYgDyU8VsHxBFO8xIGVbA/vN6Nx428Y2xzFRMmywpNiCE/ukXOnP4CLOSwoRRaYso4YmTJkozFDswVKWUG4tYXFgdH2jZeCmmm5SHSVFSCD3lB0uTexBId7XG0MKJISoXsbkbkaFj5wp4hgNQqaVonnOkHKFkMpHJLBh1Dai8c70qY37CyaxSVZlM12ch7uHtzB9kAaylm9uqZKSpyzpTq51IS2m7xUpuKJwWAqTnIDspJJIbXS21/DWG6gQvI60kTCysqg1i7APsL/AB1hHFxGTTF/G8bUqimJVlUVJZwGIZQ1ffY/pHou8V4Qj7tOmnuruWHUhx9X8oxFuNaEn2KuCUByiYXcjKH0Y6X02PWxjoOBSCiUCBmUq7aW2cnRh8YS8DUOwSVKLAG21yQLb7+2HbCZpVIQUM5Sln0Fhe3uh2Ki8VThMClIBS2iS+XqXZ36colNUqckhHdSfxEajdh7HiuJ045knLYXWDZ9gB03j2G0rI9NSknTQW8rwpRl1E1GR7W3ilJWqVOO8qYznkY9Kw2SpZAFgzhzlBvto8YrqWUHSS2YjKxJL7MNozujLsGYjJ7CrCvwzA3Rxf2j3QRxGSJkoHdBfraMV1P20lUsuJktiH3bQv42iHAqzOlj1BHsgS90bBH2yonqMPT2aZgAKkAKs9wNra2i/iFCmbLzBIzs4JF+YBOrRSwCSxmEgvLJSC5ZtdOcTUlX2hWib3C/dS+VWXYuL3+EZO0O1Tonp5suolFJAbQgbEcm0IO8ZlIySwnKlJGuUMD1HjGDTISUkBikEONxyPPziliuIiXLWs6JST6v1hkvkSTF3AsMT2y5gUVlyAVEkC/0IZkTiRlSlprascvjmbvJ9sLvCk8mWVJuS7P7HhrSkAFRWyyA6trPYB9LxmaJUSBMmusMZYDF7HNc+Vt41qFqMv8AYnOh7vqAD+E7tFiknZlntUZVNYtYh9lddWPwjdNalCVhAYSzlbqWa3K8AZg2Wg/eDmbvy2HVr6aaQO4fDAoP4VKS3QG3shhnUoC0EKYJ9RG48IX5iezq1AHuze+nqCA/ttArwK30zaloFAzZRJCXdPgb25MYv0VJOyZlKC1XGUgWY/mF+UZqsiZkuYbZhkf2j4iLFPWntFoFy2YP6j7RAiO/kwiTMtMIQph6JcFLs7K09kbzKJKilUxIcX1OUHmDZ9Gj1NTTVhWdRQToAxAtzIidUhTXJKSGZQZQOmo19UZqzMEYhjyAtk3MsAEpFze48g1usa4li0qcqWlKjmv3XYmz7P8AlbzipxDhlPOkqWUJSuWXUQWKtrtqdDe8SYXgkpNOlKUJLg5luxNz3gRcF7AjT3y0ZlTiSpejngi+XX+ZOkeiPGKAignKWSs5HCiT+cAd3T0WvuXjEW4+iUgXhvDq5tLJXnGXK5SE39I/iNtL6Qz0FahylKgrLYttYWitw4iamikqQxeUbcu8pn53hW4YXM7acolgAoqGzhXrGpjJtvZujoBQMuRJUO0VcjrdR6W98WplOlKAlKigBt7kDYPAWlxDrF2VMQVpWQHS7eJa/jBGTM4ZSkg5F5HUSqzkHRr8tYJLnIlJzLygnVXNusUZdllSVZQq5S2/MfGNpygtYzEFAHotYnr4CD0azZZc9uklQAYpA9Ibt4fOBE9pNSCPQnDMk7Pv6x7jBmXUpQGSABy+UCOJl5pBUNZRCx5a+x4CVMzdoNSqsJFrOXPjGk2tBuQH5teAUuuzJB5iPGqjKqM2FJtZCnxrizSuzB9M38B8y0EqisYEk6QmVqjOmKUrQ2HNh9PDWIxj4JqxkA2hvRSFaklSyoJOYBgL6DTVrm8c5wGb2SsrMNQIeaDELQrGi6CVfWKIUiWHUwBLOEvv6ntHqylCkJ/GbBnbN4kbRrTzMoVkbvF/XqTzjC5qEzJSQD3Ao5rtcAX2vG+x/olk0ZzKSUpAIDqzEkvyfr15QKx2hEsSlJL9icp55F2HqUBBqqqACgv3iSE3tcb9LRUrad0gzB3pg7JWUuBm0Pkpr9Yz0ZK9FapQJkg6d1lDyvFmZSlkLSnMpOl21F4G4TPKpKk/iZSSOoDe+ClEChMu9ghiDq9rvvyaB+QfxJptKVh0zFDpYpI3Gj+oxiWkJB7hQdCHcFtxdj46xEtgVMSMxCrFrtfyPKKmIYjlQTyHt29sMBvwV5lMEzTMmiWqSoM2tzuoENyAbrAwy5xWuXKA+6AkJWCMyUs5BvmIGj8hFzCVfeJKpJdJUClwHIP5gNw+0YoFplyAbOSEsNLkpN+d/bzjmk9hW0V+JagpoZiLXRbk2ZLN5euMxpxBRSZdBOShGWzgOSAXGmYk6eHgI9F+PonMt8PzUigpi18hBb+JWsU8IlyimesB1lane7P8Ik4W/wBDL8PiqKmFf7/8R+MTkwpFP712agCe6rQ9eUEJdd1hf4k9E/x/KL0nQeEGLAw0ivjcV8CREqYpYAl98jyl5klJ0UCPXaKIieT9eqNZinREiWkHUBvVEi5zR5e/ifeYqVmnmP6hE2xj01Bmjpt1iCiwQrV3zlToBuT8IKq0Hl7zElBp/Mv4wmTHxVC5jdCuRlmagattdteRgnQVzgEGxizxb/p1+A94gDgX+Un63h4u1ZNqhskYj1ggjFLMYW5cW0RXsFh8YglmYNy2iROIDTaAiIlRDUFMqU1blqJ6ds5I/mAPvMX/AL91gD/1M/xH9Ii4IU1hBVZ1hdx7HCFhCL5bq38B9dILQJwnVf8AHM/rhZMyGHBSFJRNBUMwdtHFw/In9YnrsFlz5KrKRfMMqyyi7313ew5RTwj/AEErz/qVBb/pj/GIVrVmT2L+N4YpNDPzTVqCUjKCQfxAXLOW6mPQR4o//Pnfw/8AumPQ0OjT7P/Z"/>
          <p:cNvSpPr>
            <a:spLocks noChangeAspect="1" noChangeArrowheads="1"/>
          </p:cNvSpPr>
          <p:nvPr/>
        </p:nvSpPr>
        <p:spPr bwMode="auto">
          <a:xfrm>
            <a:off x="63500" y="-846138"/>
            <a:ext cx="1905000" cy="17621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7176" name="Picture 8" descr="http://floresyjardin.es/wp-content/uploads/2008/09/piedras-vivas.jpg"/>
          <p:cNvPicPr>
            <a:picLocks noChangeAspect="1" noChangeArrowheads="1"/>
          </p:cNvPicPr>
          <p:nvPr/>
        </p:nvPicPr>
        <p:blipFill>
          <a:blip r:embed="rId2" cstate="print"/>
          <a:srcRect/>
          <a:stretch>
            <a:fillRect/>
          </a:stretch>
        </p:blipFill>
        <p:spPr bwMode="auto">
          <a:xfrm>
            <a:off x="5724128" y="836712"/>
            <a:ext cx="3173338" cy="432048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256584" cy="6264696"/>
          </a:xfrm>
          <a:solidFill>
            <a:schemeClr val="accent3">
              <a:lumMod val="20000"/>
              <a:lumOff val="80000"/>
            </a:schemeClr>
          </a:solidFill>
        </p:spPr>
        <p:txBody>
          <a:bodyPr>
            <a:noAutofit/>
          </a:bodyPr>
          <a:lstStyle/>
          <a:p>
            <a:pPr algn="ctr">
              <a:buNone/>
            </a:pPr>
            <a:r>
              <a:rPr lang="es-CO" sz="3600" dirty="0" smtClean="0"/>
              <a:t>  Nuestro modelo de piedra viva es Jesucristo, la piedra angular sobre la cual todo el edificio es edificado. </a:t>
            </a:r>
          </a:p>
          <a:p>
            <a:pPr algn="ctr">
              <a:buNone/>
            </a:pPr>
            <a:r>
              <a:rPr lang="es-CO" sz="3600" dirty="0" smtClean="0"/>
              <a:t>   El está vivo con la vida de Dios y es nuestra fuente de vida «</a:t>
            </a:r>
            <a:r>
              <a:rPr lang="es-CO" sz="3600" u="sng" dirty="0" smtClean="0"/>
              <a:t>porque en Él habita toda la plenitud de la divinidad</a:t>
            </a:r>
            <a:r>
              <a:rPr lang="es-CO" sz="3600" dirty="0" smtClean="0"/>
              <a:t>» </a:t>
            </a:r>
            <a:r>
              <a:rPr lang="es-CO" sz="3600" dirty="0" smtClean="0">
                <a:solidFill>
                  <a:srgbClr val="FF0000"/>
                </a:solidFill>
              </a:rPr>
              <a:t>(Col 2.9).</a:t>
            </a:r>
          </a:p>
        </p:txBody>
      </p:sp>
      <p:pic>
        <p:nvPicPr>
          <p:cNvPr id="4" name="Picture 2" descr="http://t3.gstatic.com/images?q=tbn:ANd9GcTf5GvSbSZYKUTGmLqH8_AZCPU5j2cFm4ylwmXoXE-7Ixk7ohF5sA"/>
          <p:cNvPicPr>
            <a:picLocks noChangeAspect="1" noChangeArrowheads="1"/>
          </p:cNvPicPr>
          <p:nvPr/>
        </p:nvPicPr>
        <p:blipFill>
          <a:blip r:embed="rId2" cstate="print"/>
          <a:srcRect/>
          <a:stretch>
            <a:fillRect/>
          </a:stretch>
        </p:blipFill>
        <p:spPr bwMode="auto">
          <a:xfrm>
            <a:off x="5580112" y="620688"/>
            <a:ext cx="3007221" cy="554461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904656" cy="3744416"/>
          </a:xfrm>
          <a:solidFill>
            <a:schemeClr val="accent3">
              <a:lumMod val="40000"/>
              <a:lumOff val="60000"/>
            </a:schemeClr>
          </a:solidFill>
        </p:spPr>
        <p:txBody>
          <a:bodyPr>
            <a:normAutofit fontScale="47500" lnSpcReduction="20000"/>
          </a:bodyPr>
          <a:lstStyle/>
          <a:p>
            <a:pPr>
              <a:buNone/>
            </a:pPr>
            <a:endParaRPr lang="es-CO" sz="4400" baseline="30000" dirty="0" smtClean="0"/>
          </a:p>
          <a:p>
            <a:pPr>
              <a:buNone/>
            </a:pPr>
            <a:endParaRPr lang="es-CO" sz="4400" baseline="30000" dirty="0" smtClean="0"/>
          </a:p>
          <a:p>
            <a:pPr algn="ctr">
              <a:buNone/>
            </a:pPr>
            <a:r>
              <a:rPr lang="es-CO" sz="4400" baseline="30000" dirty="0" smtClean="0"/>
              <a:t>                                                               </a:t>
            </a:r>
          </a:p>
          <a:p>
            <a:pPr algn="ctr">
              <a:buNone/>
            </a:pPr>
            <a:endParaRPr lang="es-CO" sz="4400" baseline="30000" dirty="0" smtClean="0"/>
          </a:p>
          <a:p>
            <a:pPr algn="ctr">
              <a:buNone/>
            </a:pPr>
            <a:r>
              <a:rPr lang="es-CO" sz="4400" baseline="30000" dirty="0" smtClean="0"/>
              <a:t> </a:t>
            </a:r>
            <a:r>
              <a:rPr lang="es-CO" sz="4600" baseline="30000" dirty="0" smtClean="0"/>
              <a:t> </a:t>
            </a:r>
            <a:r>
              <a:rPr lang="es-CO" sz="8000" baseline="30000" dirty="0" smtClean="0"/>
              <a:t>4</a:t>
            </a:r>
            <a:r>
              <a:rPr lang="es-CO" sz="8000" dirty="0" smtClean="0"/>
              <a:t> </a:t>
            </a:r>
            <a:r>
              <a:rPr lang="es-CO" sz="9000" dirty="0" smtClean="0"/>
              <a:t>Acercándoos a él, piedra viva, desechada ciertamente por los hombres, mas para Dios escogida y preciosa,   </a:t>
            </a:r>
            <a:endParaRPr lang="es-CO" sz="5000" dirty="0" smtClean="0"/>
          </a:p>
        </p:txBody>
      </p:sp>
      <p:sp>
        <p:nvSpPr>
          <p:cNvPr id="4" name="3 Terminador"/>
          <p:cNvSpPr/>
          <p:nvPr/>
        </p:nvSpPr>
        <p:spPr>
          <a:xfrm>
            <a:off x="971600" y="404664"/>
            <a:ext cx="3960440" cy="57606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t>1 Pedro 2: 4-10. RV.</a:t>
            </a:r>
            <a:endParaRPr lang="es-CO" sz="2800" dirty="0"/>
          </a:p>
        </p:txBody>
      </p:sp>
      <p:pic>
        <p:nvPicPr>
          <p:cNvPr id="21506" name="Picture 2" descr="http://t0.gstatic.com/images?q=tbn:ANd9GcRmm2K8V1j530ljuIUM0P-ii1bpnpADgyVFmJxGEOzcB1S_oxyj"/>
          <p:cNvPicPr>
            <a:picLocks noChangeAspect="1" noChangeArrowheads="1"/>
          </p:cNvPicPr>
          <p:nvPr/>
        </p:nvPicPr>
        <p:blipFill>
          <a:blip r:embed="rId2" cstate="print"/>
          <a:srcRect/>
          <a:stretch>
            <a:fillRect/>
          </a:stretch>
        </p:blipFill>
        <p:spPr bwMode="auto">
          <a:xfrm>
            <a:off x="6156176" y="260648"/>
            <a:ext cx="2736304" cy="3623295"/>
          </a:xfrm>
          <a:prstGeom prst="rect">
            <a:avLst/>
          </a:prstGeom>
          <a:noFill/>
        </p:spPr>
      </p:pic>
      <p:sp>
        <p:nvSpPr>
          <p:cNvPr id="5" name="4 Rectángulo"/>
          <p:cNvSpPr/>
          <p:nvPr/>
        </p:nvSpPr>
        <p:spPr>
          <a:xfrm>
            <a:off x="323528" y="4365104"/>
            <a:ext cx="8568952" cy="2308324"/>
          </a:xfrm>
          <a:prstGeom prst="rect">
            <a:avLst/>
          </a:prstGeom>
          <a:solidFill>
            <a:srgbClr val="FFC000"/>
          </a:solidFill>
        </p:spPr>
        <p:txBody>
          <a:bodyPr wrap="square">
            <a:spAutoFit/>
          </a:bodyPr>
          <a:lstStyle/>
          <a:p>
            <a:pPr algn="ctr">
              <a:buNone/>
            </a:pPr>
            <a:r>
              <a:rPr lang="es-CO" dirty="0" smtClean="0"/>
              <a:t>  </a:t>
            </a:r>
            <a:r>
              <a:rPr lang="es-CO" sz="3600" baseline="30000" dirty="0" smtClean="0"/>
              <a:t>5</a:t>
            </a:r>
            <a:r>
              <a:rPr lang="es-CO" sz="3600" dirty="0" smtClean="0"/>
              <a:t> vosotros también, como piedras vivas, sed edificados como casa espiritual y sacerdocio santo, para ofrecer sacrificios espirituales aceptables a Dios por medio de Jesucristo. </a:t>
            </a:r>
            <a:r>
              <a:rPr lang="es-CO" sz="2800" dirty="0" smtClean="0"/>
              <a:t>   </a:t>
            </a:r>
            <a:endParaRPr lang="es-CO" sz="1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 to="" calcmode="lin" valueType="num">
                                      <p:cBhvr>
                                        <p:cTn id="12" dur="1" fill="hold"/>
                                        <p:tgtEl>
                                          <p:spTgt spid="2150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4)">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
                                        <p:tgtEl>
                                          <p:spTgt spid="5"/>
                                        </p:tgtEl>
                                      </p:cBhvr>
                                    </p:animEffect>
                                    <p:anim calcmode="lin" valueType="num">
                                      <p:cBhvr>
                                        <p:cTn id="23" dur="400" fill="hold"/>
                                        <p:tgtEl>
                                          <p:spTgt spid="5"/>
                                        </p:tgtEl>
                                        <p:attrNameLst>
                                          <p:attrName>ppt_x</p:attrName>
                                        </p:attrNameLst>
                                      </p:cBhvr>
                                      <p:tavLst>
                                        <p:tav tm="0">
                                          <p:val>
                                            <p:strVal val="#ppt_x"/>
                                          </p:val>
                                        </p:tav>
                                        <p:tav tm="100000">
                                          <p:val>
                                            <p:strVal val="#ppt_x"/>
                                          </p:val>
                                        </p:tav>
                                      </p:tavLst>
                                    </p:anim>
                                    <p:anim calcmode="lin" valueType="num">
                                      <p:cBhvr>
                                        <p:cTn id="24" dur="400" fill="hold"/>
                                        <p:tgtEl>
                                          <p:spTgt spid="5"/>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688632" cy="6048672"/>
          </a:xfrm>
        </p:spPr>
        <p:txBody>
          <a:bodyPr>
            <a:normAutofit/>
          </a:bodyPr>
          <a:lstStyle/>
          <a:p>
            <a:pPr algn="ctr">
              <a:buNone/>
            </a:pPr>
            <a:r>
              <a:rPr lang="es-CO" sz="4400" baseline="30000" dirty="0" smtClean="0"/>
              <a:t>6</a:t>
            </a:r>
            <a:r>
              <a:rPr lang="es-CO" sz="4400" dirty="0" smtClean="0"/>
              <a:t> Por lo cual también contiene la Escritura: He aquí, pongo en Sion la principal piedra del ángulo, escogida, preciosa;  Y el que </a:t>
            </a:r>
            <a:r>
              <a:rPr lang="es-CO" sz="4400" u="sng" dirty="0" smtClean="0"/>
              <a:t>creyere</a:t>
            </a:r>
            <a:r>
              <a:rPr lang="es-CO" sz="4400" dirty="0" smtClean="0"/>
              <a:t> en él, no será avergonzado.  </a:t>
            </a:r>
            <a:endParaRPr lang="es-CO" dirty="0" smtClean="0"/>
          </a:p>
        </p:txBody>
      </p:sp>
      <p:pic>
        <p:nvPicPr>
          <p:cNvPr id="1026" name="Picture 2" descr="http://t2.gstatic.com/images?q=tbn:ANd9GcRN6_cVpLPPVvYz5TO9DxrDFLpgH3Oq15wc2T9AADG_Z5Ex3rVwbw"/>
          <p:cNvPicPr>
            <a:picLocks noChangeAspect="1" noChangeArrowheads="1"/>
          </p:cNvPicPr>
          <p:nvPr/>
        </p:nvPicPr>
        <p:blipFill>
          <a:blip r:embed="rId2" cstate="print"/>
          <a:srcRect/>
          <a:stretch>
            <a:fillRect/>
          </a:stretch>
        </p:blipFill>
        <p:spPr bwMode="auto">
          <a:xfrm>
            <a:off x="5940152" y="1124744"/>
            <a:ext cx="2620516" cy="393608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6228184" cy="6858000"/>
          </a:xfrm>
          <a:blipFill>
            <a:blip r:embed="rId2" cstate="print"/>
            <a:tile tx="0" ty="0" sx="100000" sy="100000" flip="none" algn="tl"/>
          </a:blipFill>
        </p:spPr>
        <p:txBody>
          <a:bodyPr>
            <a:normAutofit fontScale="92500" lnSpcReduction="10000"/>
          </a:bodyPr>
          <a:lstStyle/>
          <a:p>
            <a:pPr algn="ctr">
              <a:buNone/>
            </a:pPr>
            <a:r>
              <a:rPr lang="es-CO" b="1" dirty="0" smtClean="0"/>
              <a:t>     </a:t>
            </a:r>
            <a:r>
              <a:rPr lang="es-CO" sz="3900" baseline="30000" dirty="0" smtClean="0"/>
              <a:t>7</a:t>
            </a:r>
            <a:r>
              <a:rPr lang="es-CO" sz="3900" dirty="0" smtClean="0"/>
              <a:t> Para vosotros, pues, los que creéis, él es precioso; pero para los que no creen, La piedra que los edificadores desecharon, Ha venido a ser la cabeza del ángulo; </a:t>
            </a:r>
          </a:p>
          <a:p>
            <a:pPr algn="ctr">
              <a:buNone/>
            </a:pPr>
            <a:endParaRPr lang="es-CO" sz="3900" dirty="0" smtClean="0"/>
          </a:p>
          <a:p>
            <a:pPr algn="ctr">
              <a:buNone/>
            </a:pPr>
            <a:r>
              <a:rPr lang="es-CO" sz="3900" dirty="0" smtClean="0"/>
              <a:t> </a:t>
            </a:r>
            <a:r>
              <a:rPr lang="es-CO" sz="3900" baseline="30000" dirty="0" smtClean="0"/>
              <a:t>8</a:t>
            </a:r>
            <a:r>
              <a:rPr lang="es-CO" sz="3900" dirty="0" smtClean="0"/>
              <a:t> Piedra de tropiezo, y roca que hace caer, porque tropiezan en la palabra, siendo desobedientes; a lo cual fueron también destinados.</a:t>
            </a:r>
            <a:r>
              <a:rPr lang="es-CO" sz="3900" b="1" dirty="0" smtClean="0"/>
              <a:t>  </a:t>
            </a:r>
          </a:p>
          <a:p>
            <a:pPr algn="ctr">
              <a:buNone/>
            </a:pPr>
            <a:r>
              <a:rPr lang="es-CO" b="1" dirty="0" smtClean="0"/>
              <a:t>      </a:t>
            </a:r>
            <a:endParaRPr lang="es-CO" dirty="0"/>
          </a:p>
        </p:txBody>
      </p:sp>
      <p:pic>
        <p:nvPicPr>
          <p:cNvPr id="20484" name="Picture 4" descr="http://t1.gstatic.com/images?q=tbn:ANd9GcQAcjjQEiYbZLjaof-qyO86DZYnXIuv0z85ioSMf-XjplzuBDVoeQ"/>
          <p:cNvPicPr>
            <a:picLocks noChangeAspect="1" noChangeArrowheads="1"/>
          </p:cNvPicPr>
          <p:nvPr/>
        </p:nvPicPr>
        <p:blipFill>
          <a:blip r:embed="rId3" cstate="print"/>
          <a:srcRect/>
          <a:stretch>
            <a:fillRect/>
          </a:stretch>
        </p:blipFill>
        <p:spPr bwMode="auto">
          <a:xfrm>
            <a:off x="6300192" y="260648"/>
            <a:ext cx="2592288" cy="2780531"/>
          </a:xfrm>
          <a:prstGeom prst="rect">
            <a:avLst/>
          </a:prstGeom>
          <a:noFill/>
        </p:spPr>
      </p:pic>
      <p:pic>
        <p:nvPicPr>
          <p:cNvPr id="20486" name="Picture 6" descr="http://4.bp.blogspot.com/-1YL4QIhFTGQ/TcdIxPmzhZI/AAAAAAAAAPA/lvkrXhYgGdM/s320/Adan+y+Eva+fuera+del+Eden.jpg"/>
          <p:cNvPicPr>
            <a:picLocks noChangeAspect="1" noChangeArrowheads="1"/>
          </p:cNvPicPr>
          <p:nvPr/>
        </p:nvPicPr>
        <p:blipFill>
          <a:blip r:embed="rId4" cstate="print"/>
          <a:srcRect/>
          <a:stretch>
            <a:fillRect/>
          </a:stretch>
        </p:blipFill>
        <p:spPr bwMode="auto">
          <a:xfrm>
            <a:off x="6372200" y="3212976"/>
            <a:ext cx="2520280"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832648" cy="3528392"/>
          </a:xfrm>
        </p:spPr>
        <p:txBody>
          <a:bodyPr>
            <a:normAutofit fontScale="92500"/>
          </a:bodyPr>
          <a:lstStyle/>
          <a:p>
            <a:pPr algn="ctr">
              <a:buNone/>
            </a:pPr>
            <a:r>
              <a:rPr lang="es-CO" b="1" dirty="0" smtClean="0"/>
              <a:t> Pueblo de Dios</a:t>
            </a:r>
          </a:p>
          <a:p>
            <a:pPr algn="ctr">
              <a:buNone/>
            </a:pPr>
            <a:r>
              <a:rPr lang="es-CO" dirty="0" smtClean="0"/>
              <a:t>     </a:t>
            </a:r>
            <a:r>
              <a:rPr lang="es-CO" baseline="30000" dirty="0" smtClean="0"/>
              <a:t>9</a:t>
            </a:r>
            <a:r>
              <a:rPr lang="es-CO" dirty="0" smtClean="0"/>
              <a:t> Mas vosotros sois linaje escogido, real sacerdocio, nación santa, pueblo adquirido por Dios, para que anunciéis las virtudes de aquel que os llamó de las tinieblas a su luz admirable;  </a:t>
            </a:r>
          </a:p>
        </p:txBody>
      </p:sp>
      <p:pic>
        <p:nvPicPr>
          <p:cNvPr id="36866" name="Picture 2" descr="http://t2.gstatic.com/images?q=tbn:ANd9GcRt9M1wUrBGOlla0p2aIaD9rlCFAaGbfoEk-RfN9Gl9jTjdgMFW"/>
          <p:cNvPicPr>
            <a:picLocks noChangeAspect="1" noChangeArrowheads="1"/>
          </p:cNvPicPr>
          <p:nvPr/>
        </p:nvPicPr>
        <p:blipFill>
          <a:blip r:embed="rId2" cstate="print"/>
          <a:srcRect/>
          <a:stretch>
            <a:fillRect/>
          </a:stretch>
        </p:blipFill>
        <p:spPr bwMode="auto">
          <a:xfrm>
            <a:off x="6084168" y="764705"/>
            <a:ext cx="2682999" cy="3096344"/>
          </a:xfrm>
          <a:prstGeom prst="rect">
            <a:avLst/>
          </a:prstGeom>
          <a:noFill/>
        </p:spPr>
      </p:pic>
      <p:sp>
        <p:nvSpPr>
          <p:cNvPr id="5" name="4 Rectángulo"/>
          <p:cNvSpPr/>
          <p:nvPr/>
        </p:nvSpPr>
        <p:spPr>
          <a:xfrm>
            <a:off x="323528" y="4293096"/>
            <a:ext cx="8568952" cy="2062103"/>
          </a:xfrm>
          <a:prstGeom prst="rect">
            <a:avLst/>
          </a:prstGeom>
          <a:solidFill>
            <a:srgbClr val="FFC000"/>
          </a:solidFill>
        </p:spPr>
        <p:txBody>
          <a:bodyPr wrap="square">
            <a:spAutoFit/>
          </a:bodyPr>
          <a:lstStyle/>
          <a:p>
            <a:pPr algn="ctr">
              <a:buNone/>
            </a:pPr>
            <a:r>
              <a:rPr lang="es-CO" sz="3200" baseline="30000" dirty="0" smtClean="0"/>
              <a:t>10</a:t>
            </a:r>
            <a:r>
              <a:rPr lang="es-CO" sz="3200" dirty="0" smtClean="0"/>
              <a:t> vosotros que en otro tiempo no erais pueblo, pero que ahora sois pueblo de Dios; que en otro tiempo no habíais alcanzado misericordia, pero ahora habéis alcanzado misericordia.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b="1" dirty="0" smtClean="0">
                <a:latin typeface="Agency FB" pitchFamily="34" charset="0"/>
              </a:rPr>
              <a:t>LA NATURALEZA Y MICIÓN DE LA IGLESIA</a:t>
            </a:r>
            <a:endParaRPr lang="es-CO" b="1" dirty="0">
              <a:latin typeface="Agency FB" pitchFamily="34" charset="0"/>
            </a:endParaRPr>
          </a:p>
        </p:txBody>
      </p:sp>
      <p:sp>
        <p:nvSpPr>
          <p:cNvPr id="3" name="2 Marcador de contenido"/>
          <p:cNvSpPr>
            <a:spLocks noGrp="1"/>
          </p:cNvSpPr>
          <p:nvPr>
            <p:ph idx="1"/>
          </p:nvPr>
        </p:nvSpPr>
        <p:spPr>
          <a:xfrm>
            <a:off x="457200" y="1600200"/>
            <a:ext cx="5050904" cy="4997152"/>
          </a:xfrm>
        </p:spPr>
        <p:txBody>
          <a:bodyPr>
            <a:normAutofit lnSpcReduction="10000"/>
          </a:bodyPr>
          <a:lstStyle/>
          <a:p>
            <a:pPr algn="ctr">
              <a:buNone/>
            </a:pPr>
            <a:r>
              <a:rPr lang="es-CO" b="1" dirty="0" smtClean="0"/>
              <a:t>        </a:t>
            </a:r>
            <a:r>
              <a:rPr lang="es-CO" sz="3900" b="1" dirty="0" smtClean="0"/>
              <a:t>La sierva del Señor comenta bajo la inspiración de Dios el contenido de este pasaje, según lo registra el </a:t>
            </a:r>
            <a:r>
              <a:rPr lang="es-CO" sz="3900" b="1" u="sng" dirty="0" smtClean="0"/>
              <a:t>Comentario Bíblico Adventista</a:t>
            </a:r>
            <a:r>
              <a:rPr lang="es-CO" sz="3900" b="1" dirty="0" smtClean="0"/>
              <a:t> de la siguiente manera:  </a:t>
            </a:r>
            <a:r>
              <a:rPr lang="es-CO" b="1" i="1" dirty="0" smtClean="0"/>
              <a:t>     </a:t>
            </a:r>
            <a:endParaRPr lang="es-CO" dirty="0" smtClean="0"/>
          </a:p>
          <a:p>
            <a:endParaRPr lang="es-CO" dirty="0" smtClean="0"/>
          </a:p>
          <a:p>
            <a:endParaRPr lang="es-CO" dirty="0"/>
          </a:p>
        </p:txBody>
      </p:sp>
      <p:pic>
        <p:nvPicPr>
          <p:cNvPr id="13314" name="Picture 2" descr="http://t0.gstatic.com/images?q=tbn:ANd9GcTiocCxXS0rIqZr06FoLu7tj53uYE5HLmhZ1IQws0-mmGuB9G6k"/>
          <p:cNvPicPr>
            <a:picLocks noChangeAspect="1" noChangeArrowheads="1"/>
          </p:cNvPicPr>
          <p:nvPr/>
        </p:nvPicPr>
        <p:blipFill>
          <a:blip r:embed="rId2" cstate="print"/>
          <a:srcRect/>
          <a:stretch>
            <a:fillRect/>
          </a:stretch>
        </p:blipFill>
        <p:spPr bwMode="auto">
          <a:xfrm rot="20900143">
            <a:off x="6171643" y="1638716"/>
            <a:ext cx="2584701" cy="420895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 calcmode="lin" valueType="num">
                                      <p:cBhvr>
                                        <p:cTn id="12" dur="500" fill="hold"/>
                                        <p:tgtEl>
                                          <p:spTgt spid="13314"/>
                                        </p:tgtEl>
                                        <p:attrNameLst>
                                          <p:attrName>ppt_w</p:attrName>
                                        </p:attrNameLst>
                                      </p:cBhvr>
                                      <p:tavLst>
                                        <p:tav tm="0">
                                          <p:val>
                                            <p:fltVal val="0"/>
                                          </p:val>
                                        </p:tav>
                                        <p:tav tm="100000">
                                          <p:val>
                                            <p:strVal val="#ppt_w"/>
                                          </p:val>
                                        </p:tav>
                                      </p:tavLst>
                                    </p:anim>
                                    <p:anim calcmode="lin" valueType="num">
                                      <p:cBhvr>
                                        <p:cTn id="13" dur="500" fill="hold"/>
                                        <p:tgtEl>
                                          <p:spTgt spid="13314"/>
                                        </p:tgtEl>
                                        <p:attrNameLst>
                                          <p:attrName>ppt_h</p:attrName>
                                        </p:attrNameLst>
                                      </p:cBhvr>
                                      <p:tavLst>
                                        <p:tav tm="0">
                                          <p:val>
                                            <p:fltVal val="0"/>
                                          </p:val>
                                        </p:tav>
                                        <p:tav tm="100000">
                                          <p:val>
                                            <p:strVal val="#ppt_h"/>
                                          </p:val>
                                        </p:tav>
                                      </p:tavLst>
                                    </p:anim>
                                    <p:animEffect transition="in" filter="fade">
                                      <p:cBhvr>
                                        <p:cTn id="14" dur="500"/>
                                        <p:tgtEl>
                                          <p:spTgt spid="13314"/>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a:blipFill>
            <a:blip r:embed="rId2" cstate="print"/>
            <a:tile tx="0" ty="0" sx="100000" sy="100000" flip="none" algn="tl"/>
          </a:blipFill>
        </p:spPr>
        <p:txBody>
          <a:bodyPr>
            <a:normAutofit/>
          </a:bodyPr>
          <a:lstStyle/>
          <a:p>
            <a:pPr algn="ctr">
              <a:buNone/>
            </a:pPr>
            <a:r>
              <a:rPr lang="es-CO" i="1" dirty="0" smtClean="0"/>
              <a:t>  “Venid a Él (a Cristo), Piedra viva desechada por los hombres pero escogida y preciosa para Dios; y </a:t>
            </a:r>
            <a:r>
              <a:rPr lang="es-CO" i="1" dirty="0" smtClean="0">
                <a:solidFill>
                  <a:srgbClr val="0070C0"/>
                </a:solidFill>
              </a:rPr>
              <a:t>sed vosotros edificados, como piedras vivas, formando parte de una casa espiritual hasta que lleguéis a ser un sacerdocio santo para ofrecer mediante Jesucristo sacrificios espirituales que sean agradables a Dios</a:t>
            </a:r>
            <a:r>
              <a:rPr lang="es-CO" i="1" dirty="0" smtClean="0"/>
              <a:t>; porque hay un pasaje de la Escritura que dice”: </a:t>
            </a:r>
          </a:p>
          <a:p>
            <a:pPr algn="ctr">
              <a:buNone/>
            </a:pPr>
            <a:endParaRPr lang="es-CO" i="1" dirty="0" smtClean="0">
              <a:solidFill>
                <a:srgbClr val="0070C0"/>
              </a:solidFill>
            </a:endParaRPr>
          </a:p>
          <a:p>
            <a:pPr algn="ctr">
              <a:buNone/>
            </a:pPr>
            <a:r>
              <a:rPr lang="es-CO" i="1" dirty="0" smtClean="0">
                <a:solidFill>
                  <a:srgbClr val="0070C0"/>
                </a:solidFill>
              </a:rPr>
              <a:t>«¡Fijaos! Yo coloco en Sión una Piedra escogida, una Piedra angular preciosa, y el que crea en Ella no quedará mal.»</a:t>
            </a:r>
            <a:r>
              <a:rPr lang="es-CO" dirty="0" smtClean="0"/>
              <a:t> </a:t>
            </a:r>
            <a:r>
              <a:rPr lang="es-CO" dirty="0" smtClean="0">
                <a:solidFill>
                  <a:srgbClr val="FF0000"/>
                </a:solidFill>
              </a:rPr>
              <a:t>(Isaías 28:16).</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184576" cy="6192688"/>
          </a:xfrm>
        </p:spPr>
        <p:txBody>
          <a:bodyPr>
            <a:normAutofit lnSpcReduction="10000"/>
          </a:bodyPr>
          <a:lstStyle/>
          <a:p>
            <a:pPr algn="ctr">
              <a:buNone/>
            </a:pPr>
            <a:r>
              <a:rPr lang="es-CO" i="1" dirty="0" smtClean="0"/>
              <a:t>      </a:t>
            </a:r>
            <a:r>
              <a:rPr lang="es-CO" sz="3600" i="1" u="sng" dirty="0" smtClean="0">
                <a:solidFill>
                  <a:srgbClr val="0070C0"/>
                </a:solidFill>
              </a:rPr>
              <a:t>Así que esa Piedra es algo precioso para vosotros los que creéis; </a:t>
            </a:r>
            <a:r>
              <a:rPr lang="es-CO" sz="3600" i="1" dirty="0" smtClean="0"/>
              <a:t>pero para los que no creen, "</a:t>
            </a:r>
            <a:r>
              <a:rPr lang="es-CO" sz="3600" i="1" u="sng" dirty="0" smtClean="0"/>
              <a:t>la Piedra que rechazaron los constructores ha llegado a ser la Piedra angular principal»</a:t>
            </a:r>
            <a:r>
              <a:rPr lang="es-CO" sz="3600" i="1" dirty="0" smtClean="0"/>
              <a:t>, y «</a:t>
            </a:r>
            <a:r>
              <a:rPr lang="es-CO" sz="3600" i="1" u="sng" dirty="0" smtClean="0"/>
              <a:t>una Piedra en la Que tropezarán y que les será un obstáculo.</a:t>
            </a:r>
            <a:r>
              <a:rPr lang="es-CO" sz="3600" i="1" dirty="0" smtClean="0"/>
              <a:t>» </a:t>
            </a:r>
          </a:p>
        </p:txBody>
      </p:sp>
      <p:pic>
        <p:nvPicPr>
          <p:cNvPr id="21506" name="Picture 2" descr="http://t3.gstatic.com/images?q=tbn:ANd9GcQ9g2KtUdONcVby3yZddEfvITKZ19YnGYjskHrzSz4DtsaqBkRi"/>
          <p:cNvPicPr>
            <a:picLocks noChangeAspect="1" noChangeArrowheads="1"/>
          </p:cNvPicPr>
          <p:nvPr/>
        </p:nvPicPr>
        <p:blipFill>
          <a:blip r:embed="rId2" cstate="print"/>
          <a:srcRect/>
          <a:stretch>
            <a:fillRect/>
          </a:stretch>
        </p:blipFill>
        <p:spPr bwMode="auto">
          <a:xfrm>
            <a:off x="5652120" y="1700808"/>
            <a:ext cx="3024336" cy="338437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584176"/>
          </a:xfrm>
        </p:spPr>
        <p:txBody>
          <a:bodyPr>
            <a:normAutofit fontScale="92500" lnSpcReduction="10000"/>
          </a:bodyPr>
          <a:lstStyle/>
          <a:p>
            <a:pPr algn="ctr">
              <a:buNone/>
            </a:pPr>
            <a:r>
              <a:rPr lang="es-CO" sz="3600" b="1" i="1" u="sng" dirty="0" smtClean="0">
                <a:solidFill>
                  <a:srgbClr val="FF0000"/>
                </a:solidFill>
              </a:rPr>
              <a:t>¿Porqué tropiezan?</a:t>
            </a:r>
          </a:p>
          <a:p>
            <a:pPr algn="ctr">
              <a:buNone/>
            </a:pPr>
            <a:r>
              <a:rPr lang="es-CO" i="1" dirty="0" smtClean="0"/>
              <a:t>    </a:t>
            </a:r>
            <a:r>
              <a:rPr lang="es-CO" i="1" dirty="0" smtClean="0">
                <a:solidFill>
                  <a:srgbClr val="0070C0"/>
                </a:solidFill>
              </a:rPr>
              <a:t> Tropiezan, porque desobedecen a la Palabra -un destino que les estaba reservado.</a:t>
            </a:r>
            <a:endParaRPr lang="es-CO" dirty="0" smtClean="0"/>
          </a:p>
          <a:p>
            <a:endParaRPr lang="es-CO" dirty="0" smtClean="0"/>
          </a:p>
          <a:p>
            <a:endParaRPr lang="es-CO" dirty="0"/>
          </a:p>
        </p:txBody>
      </p:sp>
      <p:sp>
        <p:nvSpPr>
          <p:cNvPr id="4" name="3 Rectángulo"/>
          <p:cNvSpPr/>
          <p:nvPr/>
        </p:nvSpPr>
        <p:spPr>
          <a:xfrm>
            <a:off x="0" y="1844824"/>
            <a:ext cx="6732240" cy="5109091"/>
          </a:xfrm>
          <a:prstGeom prst="rect">
            <a:avLst/>
          </a:prstGeom>
          <a:solidFill>
            <a:schemeClr val="accent5">
              <a:lumMod val="20000"/>
              <a:lumOff val="80000"/>
            </a:schemeClr>
          </a:solidFill>
        </p:spPr>
        <p:txBody>
          <a:bodyPr wrap="square">
            <a:spAutoFit/>
          </a:bodyPr>
          <a:lstStyle/>
          <a:p>
            <a:pPr algn="ctr">
              <a:buNone/>
            </a:pPr>
            <a:r>
              <a:rPr lang="es-CO" sz="2800" i="1" dirty="0" smtClean="0"/>
              <a:t>Pero vosotros sois una raza escogida, un sacerdocio regio, un pueblo consagrado a Dios, una nación que es posesión exclusivamente Suya para proclamar las excelencias del Que os llamó de las tinieblas a Su gloriosa luz;</a:t>
            </a:r>
          </a:p>
          <a:p>
            <a:pPr algn="ctr">
              <a:buNone/>
            </a:pPr>
            <a:r>
              <a:rPr lang="es-CO" sz="2800" i="1" dirty="0" smtClean="0"/>
              <a:t> </a:t>
            </a:r>
            <a:r>
              <a:rPr lang="es-CO" sz="2800" i="1" dirty="0" smtClean="0">
                <a:solidFill>
                  <a:srgbClr val="FF0000"/>
                </a:solidFill>
              </a:rPr>
              <a:t>Vosotros (</a:t>
            </a:r>
            <a:r>
              <a:rPr lang="es-CO" sz="2800" i="1" u="sng" dirty="0" smtClean="0">
                <a:solidFill>
                  <a:srgbClr val="FF0000"/>
                </a:solidFill>
              </a:rPr>
              <a:t>los que habían aceptado a Cristo, tanto Judíos como Gentiles</a:t>
            </a:r>
            <a:r>
              <a:rPr lang="es-CO" sz="2800" i="1" dirty="0" smtClean="0">
                <a:solidFill>
                  <a:srgbClr val="FF0000"/>
                </a:solidFill>
              </a:rPr>
              <a:t>), que antes no erais ni pueblo y ahora sois el pueblo del Señor; que antes estabais sin misericordia y que ahora habéis encontrado la misericordia.</a:t>
            </a:r>
          </a:p>
          <a:p>
            <a:endParaRPr lang="es-CO" i="1" dirty="0" smtClean="0"/>
          </a:p>
        </p:txBody>
      </p:sp>
      <p:pic>
        <p:nvPicPr>
          <p:cNvPr id="20482" name="Picture 2" descr="http://t1.gstatic.com/images?q=tbn:ANd9GcTtQy0SqmlW0XAlaMhq-ik6exWOWhr51NHk0L2oP5Bpu75VNyd_"/>
          <p:cNvPicPr>
            <a:picLocks noChangeAspect="1" noChangeArrowheads="1"/>
          </p:cNvPicPr>
          <p:nvPr/>
        </p:nvPicPr>
        <p:blipFill>
          <a:blip r:embed="rId2" cstate="print"/>
          <a:srcRect/>
          <a:stretch>
            <a:fillRect/>
          </a:stretch>
        </p:blipFill>
        <p:spPr bwMode="auto">
          <a:xfrm>
            <a:off x="7092280" y="4293096"/>
            <a:ext cx="1827287" cy="2175124"/>
          </a:xfrm>
          <a:prstGeom prst="rect">
            <a:avLst/>
          </a:prstGeom>
          <a:noFill/>
        </p:spPr>
      </p:pic>
      <p:pic>
        <p:nvPicPr>
          <p:cNvPr id="20484" name="Picture 4" descr="http://t1.gstatic.com/images?q=tbn:ANd9GcRQCDfgzuy-j5HhepeHu9grnTWgcfEWBziR8Cb0FiG-OCULOMN8"/>
          <p:cNvPicPr>
            <a:picLocks noChangeAspect="1" noChangeArrowheads="1"/>
          </p:cNvPicPr>
          <p:nvPr/>
        </p:nvPicPr>
        <p:blipFill>
          <a:blip r:embed="rId3" cstate="print"/>
          <a:srcRect/>
          <a:stretch>
            <a:fillRect/>
          </a:stretch>
        </p:blipFill>
        <p:spPr bwMode="auto">
          <a:xfrm>
            <a:off x="7092280" y="1916832"/>
            <a:ext cx="1800200" cy="18383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 to="" calcmode="lin" valueType="num">
                                      <p:cBhvr>
                                        <p:cTn id="12" dur="1" fill="hold"/>
                                        <p:tgtEl>
                                          <p:spTgt spid="2048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482"/>
                                        </p:tgtEl>
                                        <p:attrNameLst>
                                          <p:attrName>style.visibility</p:attrName>
                                        </p:attrNameLst>
                                      </p:cBhvr>
                                      <p:to>
                                        <p:strVal val="visible"/>
                                      </p:to>
                                    </p:set>
                                    <p:anim to="" calcmode="lin" valueType="num">
                                      <p:cBhvr>
                                        <p:cTn id="22" dur="1" fill="hold"/>
                                        <p:tgtEl>
                                          <p:spTgt spid="2048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bg/>
                                          </p:spTgt>
                                        </p:tgtEl>
                                        <p:attrNameLst>
                                          <p:attrName>style.visibility</p:attrName>
                                        </p:attrNameLst>
                                      </p:cBhvr>
                                      <p:to>
                                        <p:strVal val="visible"/>
                                      </p:to>
                                    </p:set>
                                    <p:anim to="" calcmode="lin" valueType="num">
                                      <p:cBhvr>
                                        <p:cTn id="27" dur="1" fill="hold"/>
                                        <p:tgtEl>
                                          <p:spTgt spid="4">
                                            <p:bg/>
                                          </p:spTgt>
                                        </p:tgtEl>
                                        <p:attrNameLst>
                                          <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 to="" calcmode="lin" valueType="num">
                                      <p:cBhvr>
                                        <p:cTn id="30" dur="1" fill="hold"/>
                                        <p:tgtEl>
                                          <p:spTgt spid="4">
                                            <p:txEl>
                                              <p:pRg st="0" end="0"/>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to="" calcmode="lin" valueType="num">
                                      <p:cBhvr>
                                        <p:cTn id="35" dur="1" fill="hold"/>
                                        <p:tgtEl>
                                          <p:spTgt spid="4">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448272"/>
          </a:xfrm>
          <a:solidFill>
            <a:schemeClr val="accent3">
              <a:lumMod val="20000"/>
              <a:lumOff val="80000"/>
            </a:schemeClr>
          </a:solidFill>
        </p:spPr>
        <p:txBody>
          <a:bodyPr>
            <a:normAutofit/>
          </a:bodyPr>
          <a:lstStyle/>
          <a:p>
            <a:pPr algn="ctr">
              <a:buNone/>
            </a:pPr>
            <a:r>
              <a:rPr lang="es-CO" dirty="0" smtClean="0"/>
              <a:t>     </a:t>
            </a:r>
            <a:r>
              <a:rPr lang="es-CO" sz="3600" dirty="0" smtClean="0"/>
              <a:t>  Pedro expone aquí la naturaleza y la misión de la Iglesia. </a:t>
            </a:r>
            <a:endParaRPr lang="es-CO" dirty="0" smtClean="0"/>
          </a:p>
          <a:p>
            <a:pPr algn="ctr">
              <a:buNone/>
            </a:pPr>
            <a:r>
              <a:rPr lang="es-CO" sz="3600" dirty="0" smtClean="0"/>
              <a:t>Hay tanto en este pasaje que vamos a dividirlo en cuatro seccione</a:t>
            </a:r>
          </a:p>
        </p:txBody>
      </p:sp>
      <p:pic>
        <p:nvPicPr>
          <p:cNvPr id="27650" name="Picture 2" descr="http://t3.gstatic.com/images?q=tbn:ANd9GcQ5UCAn7NP2634hecV76O45tetYwV5G3svrFK7kmfJbeEfAFto1"/>
          <p:cNvPicPr>
            <a:picLocks noChangeAspect="1" noChangeArrowheads="1"/>
          </p:cNvPicPr>
          <p:nvPr/>
        </p:nvPicPr>
        <p:blipFill>
          <a:blip r:embed="rId2" cstate="print"/>
          <a:srcRect/>
          <a:stretch>
            <a:fillRect/>
          </a:stretch>
        </p:blipFill>
        <p:spPr bwMode="auto">
          <a:xfrm>
            <a:off x="5292080" y="3284984"/>
            <a:ext cx="3024336" cy="3265538"/>
          </a:xfrm>
          <a:prstGeom prst="rect">
            <a:avLst/>
          </a:prstGeom>
          <a:noFill/>
        </p:spPr>
      </p:pic>
      <p:sp>
        <p:nvSpPr>
          <p:cNvPr id="4" name="3 Rectángulo"/>
          <p:cNvSpPr/>
          <p:nvPr/>
        </p:nvSpPr>
        <p:spPr>
          <a:xfrm>
            <a:off x="395536" y="2998113"/>
            <a:ext cx="4608512" cy="4062651"/>
          </a:xfrm>
          <a:prstGeom prst="rect">
            <a:avLst/>
          </a:prstGeom>
        </p:spPr>
        <p:txBody>
          <a:bodyPr wrap="square">
            <a:spAutoFit/>
          </a:bodyPr>
          <a:lstStyle/>
          <a:p>
            <a:pPr algn="ctr">
              <a:buNone/>
            </a:pPr>
            <a:r>
              <a:rPr lang="es-CO" sz="6600" b="1" dirty="0" smtClean="0"/>
              <a:t>1</a:t>
            </a:r>
            <a:r>
              <a:rPr lang="es-CO" sz="4400" b="1" dirty="0" smtClean="0">
                <a:solidFill>
                  <a:srgbClr val="FF0000"/>
                </a:solidFill>
              </a:rPr>
              <a:t>.</a:t>
            </a:r>
            <a:r>
              <a:rPr lang="es-CO" sz="4800" b="1" u="sng" dirty="0" smtClean="0">
                <a:solidFill>
                  <a:srgbClr val="FF0000"/>
                </a:solidFill>
              </a:rPr>
              <a:t>LA PIEDRA QUE RECHAZARON LOS CONSTRUCTORES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7650"/>
                                        </p:tgtEl>
                                        <p:attrNameLst>
                                          <p:attrName>style.visibility</p:attrName>
                                        </p:attrNameLst>
                                      </p:cBhvr>
                                      <p:to>
                                        <p:strVal val="visible"/>
                                      </p:to>
                                    </p:set>
                                    <p:anim to="" calcmode="lin" valueType="num">
                                      <p:cBhvr>
                                        <p:cTn id="22" dur="1" fill="hold"/>
                                        <p:tgtEl>
                                          <p:spTgt spid="276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509120"/>
            <a:ext cx="8229600" cy="1944216"/>
          </a:xfrm>
          <a:solidFill>
            <a:schemeClr val="accent2">
              <a:lumMod val="20000"/>
              <a:lumOff val="80000"/>
            </a:schemeClr>
          </a:solidFill>
        </p:spPr>
        <p:txBody>
          <a:bodyPr>
            <a:normAutofit lnSpcReduction="10000"/>
          </a:bodyPr>
          <a:lstStyle/>
          <a:p>
            <a:pPr algn="ctr">
              <a:buNone/>
            </a:pPr>
            <a:r>
              <a:rPr lang="es-CO" dirty="0" smtClean="0"/>
              <a:t>(</a:t>
            </a:r>
            <a:r>
              <a:rPr lang="es-CO" dirty="0" smtClean="0"/>
              <a:t>i)   El principio del tema se remonta a las palabras del mismo Jesús. Una de las parábolas más iluminadoras entre todas las Suyas fue la de los Viñadores Malvados. </a:t>
            </a:r>
            <a:endParaRPr lang="es-CO" i="1" dirty="0" smtClean="0"/>
          </a:p>
          <a:p>
            <a:endParaRPr lang="es-CO" dirty="0"/>
          </a:p>
        </p:txBody>
      </p:sp>
      <p:sp>
        <p:nvSpPr>
          <p:cNvPr id="4" name="3 Rectángulo"/>
          <p:cNvSpPr/>
          <p:nvPr/>
        </p:nvSpPr>
        <p:spPr>
          <a:xfrm>
            <a:off x="251520" y="476673"/>
            <a:ext cx="4752528" cy="3416320"/>
          </a:xfrm>
          <a:prstGeom prst="rect">
            <a:avLst/>
          </a:prstGeom>
          <a:solidFill>
            <a:schemeClr val="tx2">
              <a:lumMod val="20000"/>
              <a:lumOff val="80000"/>
            </a:schemeClr>
          </a:solidFill>
        </p:spPr>
        <p:txBody>
          <a:bodyPr wrap="square">
            <a:spAutoFit/>
          </a:bodyPr>
          <a:lstStyle/>
          <a:p>
            <a:pPr algn="ctr">
              <a:buNone/>
            </a:pPr>
            <a:r>
              <a:rPr lang="es-CO" sz="3600" dirty="0" smtClean="0"/>
              <a:t>Ya que la idea de </a:t>
            </a:r>
            <a:r>
              <a:rPr lang="es-CO" sz="3600" i="1" dirty="0" smtClean="0"/>
              <a:t>la piedra es rica en contenido, Vamos a estudiar tres pasajes del Antiguo Testamento donde aparece.</a:t>
            </a:r>
            <a:endParaRPr lang="es-CO" sz="3600" i="1" dirty="0" smtClean="0"/>
          </a:p>
        </p:txBody>
      </p:sp>
      <p:sp>
        <p:nvSpPr>
          <p:cNvPr id="49154" name="AutoShape 2" descr="data:image/jpeg;base64,/9j/4AAQSkZJRgABAQAAAQABAAD/2wCEAAkGBhQSERQUEhMVFBUUFRQUFhYWFxUUFBAXFBUWFhQUGBUXHCYeGBkjGRQUHy8gIycpLS0sFh4xNTAqNSYrLCkBCQoKDgwOGA8PGSwkHB8pKSwsLyksKSwpKSkpKSkpKSkpLCwpKSwpLCkpKSkpKSksKSkpLCkpKSwsLCwsLCksKf/AABEIAP0AxwMBIgACEQEDEQH/xAAcAAABBQEBAQAAAAAAAAAAAAAEAAMFBgcCAQj/xABJEAABAwICBgUJBgQEAwkAAAABAAIDBBEhMQUGEkFRcRMiYYGRMjRCUpKhsbLRBxYjgsHSFHKi8FNic+EzQ2MXJCUmVHR1s/H/xAAaAQADAQEBAQAAAAAAAAAAAAABAgMABAYF/8QAKxEAAgIBAwQBAwMFAAAAAAAAAAECEQMSITIEMUFREwUiYRRCUhVxgaHR/9oADAMBAAIRAxEAPwDTWtT7BguWtXa8x3Og8cmHuzTjnoeR+aKRhuVyGLk5K5CyPxTpGG5XYIWZ66lkNkLNJiqIw1LJggpXZp2V6EmkzVIoDdDEsiDmfmnZXoKaTNXihBuR6q2sEeBVhlkULpcXCtDZ2YppXUTsV7O2zlwCu1kyVp34Lp780LBInHPwSmOXOQz3Zpx7kw8ooxw5ytGoec3Jnxeqq5WrUPObkz4vQy8TIl9a/NJOcXzrPVoWtfmknOL51nqng4BYkkklcB9hALl66cmnuXl0dA25yHkdmnJHIZ78SnMcSuwQkrk7I/PFCSvVUjDMrsELK7FdyyYZoOWTHNUigMamkQUrs07LJ2oOaTPFVSEsZlkQUrs09LJ2oUguIa25c5zWtA9IuNgPE/FWitzEtq3oqKV3452emvBBw6W1y89g6jebzwVT0rTuaXMcLOY4scDmHMOy73gqw6YqacGONjpm9A3o9pojcJJA9znytJeLAuJK916Y2ZkVdGerONiUEBpbNGMbgYdYbJ71UxQ67ViVpY6UsiZIxr2PebNe1xtcWxOSG0rq3LTGMybOxL1o5WkPikFwCQ8cL4jMKd+0SdznUjcdllDTADcNppc6w52Q1RKToWEE32a+cNHqg08RIHZe5XVZMM1g0U2PR9A/bhDjHUE2d1pB07gx97Yi1h3KM04+odIxswBf0MOwGtaLxuALD1bXJBzKI075hov/AE6rhvqnfRWSCn6TSlIz0zo2mMV8jMKG8Q57YFu1AxUTq08uDHSwMkwtG+VrXXPoknBrssHEHHch67VaoifDHJGWPncWMa7A7Qk6Mgj+ayjpg4OIdcOvYgjHavjn2q96VqZHDQT5jZwaBc5lkdUAxxv/AJQMexFGKFWUjopHxvFnMc5jhwcwlrh4gq46p6IkhJ2xbpoYZmf5mPdI1p8Wu8FBa6UzmaRrGuBB/iZ8DnjI4jxBB71pWrmy6q0ex/o0NExwO4mSpc0Hss5p5FJlf2hRHax6Ec6ncx0kMbnGKwkkay/WviTgO+yznS+hpaWQxTsLHi2GdwfJcCMHNIxBCvmu7XCCYPvtB7Nq/EPxUBrJXGTRujhJjKw1TQT5XQbUXRA33B3SgckuHjsFlVSSSVxT7Ac5DyOxXTnJiR2K80joOJXIWVydkdgg5X5J1sYbkkzQksiYqtMwtJa6VocMxc3CGOlYnAuEgsMzjYbuHFVUW1YG6O5XYISZ6bk0tEcpB7/oh6iqaLXPlZZku7ABinimCzmZ6Dmfmu55wBiS3scC0juOKAkqRjj7irpCnMr0xFVujftsNnN2rHhtNLSR22JsdyUsgwxQchOP95Zjn2KqMMyyf33L0aakbTyQCxilcx7muF7Ojyc0+icUPK9CSmxxVErMMawV75iwyEEsjbE0gWsxgs0dyjXaVf0Ap8OjErpgLY7bmtYTfeNloFkVWYhRzadznWa0knIDEnuXQiYTU6WfLFDE+2xA1zYwBawe8vcCd/WJR8Ok3VNTCZ5hDssihEoBb0LYWtbG/q43AAxGOCjhoeb/AAn+yUx0TgCbHqmxO5p3C+4pjFy0tHXOk/EZDKf/AFTRG4Sjc8zM6rjbeRfiovW3TJlbTRF/SGmhMbnixBe+R0jgCMCG7TW3G8YKup9tDIXbIY4u9UC5thY24YjxQoxMVuuss2y6eKCaRrWt6V7D0jg0WbtkOAeQLC5G5Sep1e+SWeR7rvPR3PC20G2HogAWAG63BVV+i5QCTE+wz6pw5qx6gMJdMACbiPLm9Jl2gZFo1s0891M90jIpXN6MbT2naN3AXJDhcrNK/SD5n7chubBvANAwa1oGAAG4LQtb9GSto5CY3AXjxsbeWs0S4NojMSSSSsKfW0hQ8jsV3K5CyuXm0dB5K9ByOyXb35oOV6ojDtFVObNEGuIDpNk5YgtdcZIATOMsdyT+LEMcf+Y3BPUPnEP+q35XIKnd+ND/AK0H/wBrF0Rk6RN2N6Trntmkb+P1XubgycgWJyLW2PcudFwCTpdk2ncxrYQbtLyCXSMDnAFrnXbna+yEFpTSDGyytdI1rmyPBaXtBaQ44EXwQrw9zDKG3jaQNu7S3aIu0Z3y323K5jqv0nI9rWvJPRkgbQ67TfEEnrYHcck83SkpoJ7yP6tRBY7Trt2o5ri98uqEtI6QbUUjJXj8ZsvQB+BM8YaX2OOLmmwJ7R3BR+YVH/uKYeMc6ZIxCVUpJubuJPa4u7OJVldRRyUs1IxgNTSf942sLzuAH8TH+XL8ihdDv2HOqXNBbT7L2tdlJK82hYbY2uHPI4RlLR+trYattQIGhwe55s+QCz7h4AvbEOIxVIoBW5rnAb8B3q1faLoqOzainxaxxo5wPQmpgGh352AHuTekNAtj0tDGy/QzSwSwnEgxSFrrA79mzh3IbVvSjaipqqaVwEekHOAccBFPtufTS8tp2zycqJCtgGplLEamOao/4MUkW3wc57g1jeVzc9jXLvVyh6LWFsVvIrJmdwe8AeCA1jaadrKQeXC4yT2x/GNhs33hjBbm9ysxZ/5nheMppIJxn1ulga8kfmLlRAKtUaL0m17hsVlw4jDprXBtmDYjDPFS+oc0LKXSX8dG58RNIyXH8SPbme3pWh1yXNPW7bW3qkz08gc4EPBDiCLOuMbZWwVh0AP/AAvSnOh90z025iO1o1adRyhu0JIpB0kEzfIniOTmnjjYjcVI69VTo6xhY4sIpKLFpLTjTRHNtt661X09FJEaGudane4uilt1qGYjCQcY3ZOb3rz7TqMxV3RusSymo2Xabtds00bbg7xcLbmHtedMzltFeaTr6Ppi7rus/GQdYXsfJGKmtV4f4WBjW4SzwxzvcM2skfIImdhsxzj/ADN4Y1nXbKg/+OpvmlV10I1tZRwTwnalggZS1MYuXNET5DDLbMhzXWvxFlPLxMgXS+nZ6eF0sMjmva6PeXNeC6xa9rrhzSMwVW9eaOF0dJW07BG2rjf0kY8mKeFwbMGj0Wnaa4DtU1rHSufTPaxrnFzowAGuJJ28slWtaKtrYaaka4O/hhK6Qg3HSzuBe0HI7LWMBI33S4eIzK6kkkrin1bIUJK4o19OOJQ8lGMcSvOnQR8rs0JK7JSTqJvah36PbxKdGIp0hBuDYjIjcgZpTcG+IN+FiMQfEKak0U073IaTRLfWf7lWMl5A1ZETaSkxPSOvfPaJJ7SgBpF7C4teRtAh2IIeCbkOBwIJ4hTsmhGeu/8ApQ02gWH03/0qykhGVyrrHPsXOvbADABo4ADAdyBkqHbLm7R2SWuIvgS0ODT/AFOVnfq8z13/ANP0Q8mrLP8AEk/p+iopoxVJJzs7N8L7Vt18r87YIGR+P981cH6qR+vJ/T9ENJqhH/iSf0/RMpqwFXk0pLeP8Z/4QLY+ufwgcwzHqjsCjjIQbg4i1jvFsiD2K5v1Oi9eT+n6Jh2pkXryf0/RVWVAopdRM5xLnEkklxJxJLjcuJ4k7167S04kbJ00nSMDQx+27bYGizQHXuABkradSYv8SXxZ+1cnUWH15PFn7U6yRNRW3a1VhNzVVB5zSY/1IL+Pk2Xt237MhBe3aNpC03aXDfYm6tv3Gh9eTxZ+1L7jQ+vJ4s/am+WJqKWCu5Z3OILiSQA0E42a0WaOQACuP3Gh9eTxZ+1L7jQ+vJ4s/at8sTUU+epe/Z23OdsNDG3JOy0Xs0cALnBWr7PKpzHyuY4scAwAtJabXdw3YBP/AHGh9eTxZ+1WDVTVOOMyWe/FrL32eJ7O1Sy5YuLNQPrdpuY0sn4rgSY/JOyTd2Ny2xKzIlbLrFqyx9O4F782HDZ3O5KnfcaH15PFn7UMWSOkzRSrJK6/caH15PFn7Ulb5Ymo299YePihJK9/EJSuxQcjl8NIsdSaSfjkhZNKv4j2bpuZ+aDlkVoxA2OyaYfj1h7KEm01IPS/pH1TErs0FNIqqP4Esfk0/L639LfqhpdYZvWb7LUJK7BBTSKqivRgyTWOb12+y1CyazTC/XHst+iAlchJX4p1BegWSDtap/XHst+iHfrXUeuPZb+1RsjrIV8iqoL0KSb9bajHrj2W/tTEmttR649ln7VFSOzTLnJ9C9AJU63VXrj2Y/ovPvdVf4g9mP6KGLl4n0x9GJn721Prt9mP6Jfe2p9dvsx/RQyS2mPoxM/e2p9dvsx/RL721Prt9mP6KGSW0x9GJn721Prt9mP6Ky6mayTvdLtPGAZ6LeLuwcFQVa9Q85uTPi9TywjpewUWfWjT0zaZxa4XDmZtbhdwVG+9tT67fZj+itOtfmknOP51nqXDGLj2CyZ+9tT67fZj+iShklbTH0KfScz0DM/tT00iCkcvi0dA1K/PFBzSdqemfmgZX5KsRH3GZX54oOWTtTsz0FK5WQBqeTtQcr8U7K7BCzvVEjDEr8ELK9dyyIaVyqlQrGZXId7l29+aYlcqoU4kdmmHFdPcmyU5hJJJLGEkkksYSSSSxhK16h5zcmfF6qiteoec3Jnxeky8TIl9a/NJOcXzrPVoWtfmknOL51nqng4BYkkklcB9CTPQEz17LpFn+JH7bPqg5a5lv+Iz2m/VfHin6Ktnkz80HLIEpa5mPXZ7TfqhJatvrt9pv1VYpgOZXZoOaRey1Yx6zfEISWoHrN8QrJMw3K7BCTPxTkswtmPEIWWQXzHiFRRfcA1IUK9ycmk7UM5yokLRxI7NMOcnJN6HddOkajxzlykQkmAJJJJYwkkkljCSSSAWDQla9Q85uTPi9VQtVr1Dzm5M+L0mXibyS+tfmknOL51nq0LWvzSTnF86z1TwcDMSSSSuANslZdALqyQocWSsurJBq1GObJWXewuQFjHi92FK6G1bmqieibg3EucdlgvkCVZaf7LpCLvmjb2A7XwXNl6rFjdSYyVlF2UtlaH/ANlf/X8Gomn+ymP0539zWj4lQf1Hp1+42mu5mmwUmsWtM+y2kHlTzHgGhtvGxT0v2e0OwWt6TaIttl3kndYb/BJ/VcKNpRi1U2xTCtGtWqctK8sf1ha7XD0m3wKrBYvpwyRyLVFk5KmeJJJJxT0FeFJJYwkRTIdPU5QYyHa4+SrBqJ5U35Pi9V+u9FWDUPyp/wAnxeknvFg8kvrX5pJzi+dZ6tC1r80k5xfOs9SYOBmJJJJXAXWDUCqcLlrGDi9waio/s4lOc8A/MStJqqFu0HG1nNBHPf8AEJl1EL2AHgvNv6hlfmv8HRt5KPD9mPrVMf5Wl36hG0v2e0w8uSSU8AA0eGauLKBxODSfAAeK82bWItdp2r24buSg+uyy/eb+xWY9V6YDqUz/AOZzgB71w/VCF2BjtfgVc4dEkvIBGyesD/lO4DiiKrQpY0lpvbkCk/VZP5AboB0FTxiMQ7IDQNmw9IcT2qSNEG4Wy96h3XZ1gMRl29isdNIKiIObg5v97P8AfBc07k3JsFgX8O0pqWlDRc3KdJx3jHLtRUjA4cgp0KNQQAtwzHjzQ0kJxvcgcc+5PtcWEOBvbMX3cCN4RLWBw2m4347j3pdO42oh6vRrJ4+jks62LDbFh3g8Vjmueqj6Z5ds4HgMMzit+ilsC0gY3tw7wofSuimVEZjkF+GWC+j0nUywz/AG7Pm4heKz636oPo5Mtphxa/0Sq05q9TDJGauLJtHKSSScAl3C7FcJA2WCmE1WTeasWoflT/k+L1Wp5QQOxWXUTypvyfF6nk2izeSX1r80k5xfOs9Wha1+aSc4vnWepMHAzEkkkrgPpOhb0lJGbXc0C9+4J+nIa44DD9Ezqg+4kjOX6OGP6KRkgwB9K1jwuMF4rJ2OjsdGrBGOHLehnUjCb3AHBdtpRmV5sEGwtbmL+C5ewN7FRwnoyGnrRkuF8tknHuyTtTM4YOGfv3pumeWG/DA8ilpNz9sN2iG5gjtxzWu3uGiIrLk3tbsXmhdLdDIDjsE9YD4oo6MZm55B4XuT2qMnpwCQMcF0poOlUWvStN1myNNwbY7iDkUL09icD3rzVvSG00wS2vbqHs9VKrpS19iAbdu5ZxfcmzxrWnOw5nE9y8EojtY7QNwbgjNKWnwy/wBkzPHjcYpK8gPJndY2J49qbkud67jfu8P1XpceNkU6GSGnwRzxugqWghws08O3sKxXXPU6SimsQTG7yHDIjhzC2Yi6JmpI6qH+HqW7TTg1xwtbLwXd0nWfDKvDFaPmlwXiu+uf2fyUclvKjd5L9wHA8FTqmjdGbOaRw7V6aGSM1aYrQykkkqCiVr1Dzm5M+L1VFa9Q85uTPi9Jl4mRL61+aSc4vnWerQta/NJOcXzrPVPBwCxJJJK4D6J0DNsVTL5PGyfiPgrZUR2NuOI+KokshbsOGYLT7xdaPM3aaH5iw77jBeLmm1sdmZaWn7K7UT2NgCfH9E22R98rd3+6J6S7tnZNxhu3nNOPjA3Y/pwXC5U6oyS9gbnYel3WPxT9M3pISALuZ8NyYqp2t3WHZc/FKmrdhwN99jbIg4fqn0y02Y7hdZtnYFcS07CLAi57F1pKPZeSMjig2kAYkX3EmxCMYXT8gYy6AA2DrOBuDwIxVipJhVRXGErOqR2j6qtTm93BwJwvbHvXei9JuhlDwLtycOIO9dkE/JNqyap5xtG4wt7JGY7UpHtxsEZpSmDmiaOxbvA+Kh5CSCAO9LKLjt7EOKqPfkmQ+4+PZ2o+jombO1I5xPC3Vb3oOaIXuzjYg5W4qbVBTobjNinXEuFuGK8p4y/yQb78EY3REhGRQUJPshnXk8bNFUx9BOA4OFhtbisr111GfS3t14jfZPqcByWtN1eda+1sdoFypSXRwfHsPAkBHpb9y+h0+aeJ3IW/R8nVMNiRwQ61P7Rfs/EG1LFYsN8jcg4YELL5Yy02Oa9HizRyxuIko0cK16h5zcmfF6qiteoec3Jnxeny8RUS+tfmknOL51nq0LWvzSTnF86z1TwcAsSSSSuA3xwu249G/fgVe9XZRLSNBzDdnwVKp4+qR2K0alziz2cDf3YryEe6R2z3R5UuNmluyMw7avuOGRQb6g4Y3B4ZKXrYtl7hhjiLqInfbaGztEZWI9yjp3pkLXcFnfa/+36oVrgRYZceHBemq27Ntid2dvcjKTRTnZAm3ZZFx0h12Pu68LeLMD2jPwxKiZ4rnAX48vqrRFoV5FvJGR3+7JOQ6tMDy5znHDecB3IRxvcOtFWEIYCGxtxti5xJ8G4XQUzgPW8MFca+Wji/4j4mnDys1EVunqLEdIwj++xUjBrsDVZ1qlptpcad+LXeSefo87ojSNGYpNk+TiQedlS6urpy/ailA7yHd3ar9q/paOrYOksZYwC4D0hueOzJX0OSoM4+Tml0Y9/k3Dc7k3w47Kk49DRtG0920Bjj1QojWL7Q6alLo2/iSDNrfJYb26zss9wv3LL9Na1TVTiZZHbO5jTssb2bKrDprQqi2atW67UcF27YcRuYNr3hQFX9qo/5cRP8xA+GKzIz/wB3vdedOupYCnxLyXSr+0Wqd5Owwdjbkd5P6KHrNY6mTy53kcLho8G2UC6ocuHF+eQO+4VF06GUYrYPqJtppBc4ndiSO9U7TUGJJGPZvx3qZfVAXuSSOCiNJSbW6y6sMNL2BNJohla9Q85uTPi9VVwVq1Dzm5M+L11ZeJyIl9a/NJOcXzrPVoWtfmknOL51nqng4BYkkklcB9DRttiN4R2rVRsVIG5wI54ZIFjur2AKLrtOmnc14aHODgQL4u4i2YC8fGLk/tOxtvY0nTNAZdktNiE3FoW2bifFZ/V/a1MLNZTsYc7vJf4DBRFTr9XTYdKWjhEBH7xiuz9O33W5L45Lua48Q07SXFsY3l1m37zmoaq+0Wkjwa4vP+RuB/MVklRG+QkyyXv6zi4+/FNthjb6ZdxAB/VUj06XdjLGi/132tnERRAHi9979wVfqta6upGBfjub1G88wq+KoA9RneRdeTaTkI8rDgMB4KqwL0OoJBD6B17yOAPNxPg267fTta2+20ngQf1Cg5K8j0gCuG17nHBoP8xsFb4WxkGzsF9pztnf2+Ga8odYJGudsPcwlrmEguBLXZjDMGyiquox6x237tk3DQhht7W054acPDculYo0CyZZWtvxPaujO3MkY8VFPrRve0/kuEy6r3bTbfyI/Gjaku5MOqYxmSf5Rf35JuTSLfRYeZsoxhGYueWSejjc7yWlDRFbsCkPvqnneG8v0KN0dq7NOLtaXAcSATyLiL9yc0Rq86V7b+R6Z3AbwtP0dC3AGwAaGgcABZcHV9YsC+3v+Rqszxmo9YQCynwxx2mG/cXXQWkdRaxrS58eyPy/oVstPG1uDXW7zh701paHbY65LsN5wXzIfWMqnpaX+/8AoZR2Pmysp3McQ7crJqHnNyZ8XqP1rg2ZiOJ/VH6h5zfk+L16fVqxajh8kxrX5pJzi+dZ6tC1r80k5xfOs9WwcDMSSSSuA1WfW6XYDWNaw+J5WUL0hLtpxe53PA8QgG1rQMSCewm6bOlCfJC+bDCoqoo61KuxNsqTujaDxOK4lqHHyn92AaOQUE6uf6y52r4lxN92fgn+LyzOV9yYfO0ekE0/SACjNgbgfzYLprQMzz7E8ccQWPSV+OV0NLUuJwLRyH6r1rQTbrHkME9/DSWwjA54p7UdgMZEZ3+9DvfjgCe5dPa6+Pgi4JLBG0Zbgjdv0RbieKdbod7jicSpXR1OXm5NgO+6tNLSDYAFjbxC5cnU/G6RTR7KXFq864uEXHqu443srnBRNOd/FEOom2wK45fUJXsFQiVOl1dY3Fw2ipWDRYuGtZicLA5dqlRRHIYk4AcSclN0eiTDGSbGRwF/+mOA7VyZ+ua3GQxo7R7YwGNxxu4+sfopyKnAzQtJHsi6M6XdvXwsuWU2MOCIHddcaTc2OEk9v/4u4JQThkMzyzVM1s1l6Rzo2DqgWvwIOJTdNiebIkgaWZRrVU9JO91rC5AUjqHnN+T4vUNpo9fl9VM6h5zfk+L17xLTjr8HDPkS+tfmknOL51nq0LWvzSTnF86z1HBwFYkkklcBYBH2nuF/iiG6PccgTzFvgrczQ8bHjC/NS8lIwDBoC+PPqtL+1HWooz6PRjuHuunH6Amz2XW7h7leWU4ByzTzmBRfW5P4jaUZ6zQErvQJ5p5mr07fQ94+CvAK6dkh+syrwjaUUxuiJsy0tCmaKE26zR9VKMdiixTg27FLJnnKmFKiOg1bbJi4NaO8nwT33LFrtLbfyWUwBsgb+w5eC8c61rYe5crz5L7he5XRqw9p6o78k9DoudhuGqxxTHJPsSvqJ+Q2QTXNvsvOy4AYH6o6KAACx2iTgAbk9iPqqVrmXLQTxS1aoWh77ZuwB9XtA49qlKe1oB3oSINu8i7vcOxSDZBvviSTe2PvQdRRAm5N92IXbKJmRaD3L52WKcu5h6SqYb2Avw4KvV9Q55LQ/YAzcG3c3gAferbBouM5tB54/Fc12imBmAtvsAB8MVTAqeyDZR9M6QlgbaOYOYRY3BD+3dZUvSNabWbiTnf3qU0/pAyTztybE8saLk2tmbniq6Dck816bpMKSUmtwOTRAaRGKndQs5uTPi9QmlTiFOah+VN+T4vX15cWccuRL61+aSc4vnWerQta/NJOcXzrPUuDgKxJJJK4D//Z"/>
          <p:cNvSpPr>
            <a:spLocks noChangeAspect="1" noChangeArrowheads="1"/>
          </p:cNvSpPr>
          <p:nvPr/>
        </p:nvSpPr>
        <p:spPr bwMode="auto">
          <a:xfrm>
            <a:off x="63500" y="-792163"/>
            <a:ext cx="1304925" cy="16573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49156" name="AutoShape 4" descr="data:image/jpeg;base64,/9j/4AAQSkZJRgABAQAAAQABAAD/2wCEAAkGBhQSERQUEhMVFBUUFRQUFhYWFxUUFBAXFBUWFhQUGBUXHCYeGBkjGRQUHy8gIycpLS0sFh4xNTAqNSYrLCkBCQoKDgwOGA8PGSwkHB8pKSwsLyksKSwpKSkpKSkpKSkpLCwpKSwpLCkpKSkpKSksKSkpLCkpKSwsLCwsLCksKf/AABEIAP0AxwMBIgACEQEDEQH/xAAcAAABBQEBAQAAAAAAAAAAAAAEAAMFBgcCAQj/xABJEAABAwICBgUJBgQEAwkAAAABAAIDBBEhMQUGEkFRcRMiYYGRMjRCUpKhsbLRBxYjgsHSFHKi8FNic+EzQ2MXJCUmVHR1s/H/xAAaAQADAQEBAQAAAAAAAAAAAAABAgMABAYF/8QAKxEAAgIBAwQBAwMFAAAAAAAAAAECEQMSITIEMUFREwUiYRRCUhVxgaHR/9oADAMBAAIRAxEAPwDTWtT7BguWtXa8x3Og8cmHuzTjnoeR+aKRhuVyGLk5K5CyPxTpGG5XYIWZ66lkNkLNJiqIw1LJggpXZp2V6EmkzVIoDdDEsiDmfmnZXoKaTNXihBuR6q2sEeBVhlkULpcXCtDZ2YppXUTsV7O2zlwCu1kyVp34Lp780LBInHPwSmOXOQz3Zpx7kw8ooxw5ytGoec3Jnxeqq5WrUPObkz4vQy8TIl9a/NJOcXzrPVoWtfmknOL51nqng4BYkkklcB9hALl66cmnuXl0dA25yHkdmnJHIZ78SnMcSuwQkrk7I/PFCSvVUjDMrsELK7FdyyYZoOWTHNUigMamkQUrs07LJ2oOaTPFVSEsZlkQUrs09LJ2oUguIa25c5zWtA9IuNgPE/FWitzEtq3oqKV3452emvBBw6W1y89g6jebzwVT0rTuaXMcLOY4scDmHMOy73gqw6YqacGONjpm9A3o9pojcJJA9znytJeLAuJK916Y2ZkVdGerONiUEBpbNGMbgYdYbJ71UxQ67ViVpY6UsiZIxr2PebNe1xtcWxOSG0rq3LTGMybOxL1o5WkPikFwCQ8cL4jMKd+0SdznUjcdllDTADcNppc6w52Q1RKToWEE32a+cNHqg08RIHZe5XVZMM1g0U2PR9A/bhDjHUE2d1pB07gx97Yi1h3KM04+odIxswBf0MOwGtaLxuALD1bXJBzKI075hov/AE6rhvqnfRWSCn6TSlIz0zo2mMV8jMKG8Q57YFu1AxUTq08uDHSwMkwtG+VrXXPoknBrssHEHHch67VaoifDHJGWPncWMa7A7Qk6Mgj+ayjpg4OIdcOvYgjHavjn2q96VqZHDQT5jZwaBc5lkdUAxxv/AJQMexFGKFWUjopHxvFnMc5jhwcwlrh4gq46p6IkhJ2xbpoYZmf5mPdI1p8Wu8FBa6UzmaRrGuBB/iZ8DnjI4jxBB71pWrmy6q0ex/o0NExwO4mSpc0Hss5p5FJlf2hRHax6Ec6ncx0kMbnGKwkkay/WviTgO+yznS+hpaWQxTsLHi2GdwfJcCMHNIxBCvmu7XCCYPvtB7Nq/EPxUBrJXGTRujhJjKw1TQT5XQbUXRA33B3SgckuHjsFlVSSSVxT7Ac5DyOxXTnJiR2K80joOJXIWVydkdgg5X5J1sYbkkzQksiYqtMwtJa6VocMxc3CGOlYnAuEgsMzjYbuHFVUW1YG6O5XYISZ6bk0tEcpB7/oh6iqaLXPlZZku7ABinimCzmZ6Dmfmu55wBiS3scC0juOKAkqRjj7irpCnMr0xFVujftsNnN2rHhtNLSR22JsdyUsgwxQchOP95Zjn2KqMMyyf33L0aakbTyQCxilcx7muF7Ojyc0+icUPK9CSmxxVErMMawV75iwyEEsjbE0gWsxgs0dyjXaVf0Ap8OjErpgLY7bmtYTfeNloFkVWYhRzadznWa0knIDEnuXQiYTU6WfLFDE+2xA1zYwBawe8vcCd/WJR8Ok3VNTCZ5hDssihEoBb0LYWtbG/q43AAxGOCjhoeb/AAn+yUx0TgCbHqmxO5p3C+4pjFy0tHXOk/EZDKf/AFTRG4Sjc8zM6rjbeRfiovW3TJlbTRF/SGmhMbnixBe+R0jgCMCG7TW3G8YKup9tDIXbIY4u9UC5thY24YjxQoxMVuuss2y6eKCaRrWt6V7D0jg0WbtkOAeQLC5G5Sep1e+SWeR7rvPR3PC20G2HogAWAG63BVV+i5QCTE+wz6pw5qx6gMJdMACbiPLm9Jl2gZFo1s0891M90jIpXN6MbT2naN3AXJDhcrNK/SD5n7chubBvANAwa1oGAAG4LQtb9GSto5CY3AXjxsbeWs0S4NojMSSSSsKfW0hQ8jsV3K5CyuXm0dB5K9ByOyXb35oOV6ojDtFVObNEGuIDpNk5YgtdcZIATOMsdyT+LEMcf+Y3BPUPnEP+q35XIKnd+ND/AK0H/wBrF0Rk6RN2N6Trntmkb+P1XubgycgWJyLW2PcudFwCTpdk2ncxrYQbtLyCXSMDnAFrnXbna+yEFpTSDGyytdI1rmyPBaXtBaQ44EXwQrw9zDKG3jaQNu7S3aIu0Z3y323K5jqv0nI9rWvJPRkgbQ67TfEEnrYHcck83SkpoJ7yP6tRBY7Trt2o5ri98uqEtI6QbUUjJXj8ZsvQB+BM8YaX2OOLmmwJ7R3BR+YVH/uKYeMc6ZIxCVUpJubuJPa4u7OJVldRRyUs1IxgNTSf942sLzuAH8TH+XL8ihdDv2HOqXNBbT7L2tdlJK82hYbY2uHPI4RlLR+trYattQIGhwe55s+QCz7h4AvbEOIxVIoBW5rnAb8B3q1faLoqOzainxaxxo5wPQmpgGh352AHuTekNAtj0tDGy/QzSwSwnEgxSFrrA79mzh3IbVvSjaipqqaVwEekHOAccBFPtufTS8tp2zycqJCtgGplLEamOao/4MUkW3wc57g1jeVzc9jXLvVyh6LWFsVvIrJmdwe8AeCA1jaadrKQeXC4yT2x/GNhs33hjBbm9ysxZ/5nheMppIJxn1ulga8kfmLlRAKtUaL0m17hsVlw4jDprXBtmDYjDPFS+oc0LKXSX8dG58RNIyXH8SPbme3pWh1yXNPW7bW3qkz08gc4EPBDiCLOuMbZWwVh0AP/AAvSnOh90z025iO1o1adRyhu0JIpB0kEzfIniOTmnjjYjcVI69VTo6xhY4sIpKLFpLTjTRHNtt661X09FJEaGudane4uilt1qGYjCQcY3ZOb3rz7TqMxV3RusSymo2Xabtds00bbg7xcLbmHtedMzltFeaTr6Ppi7rus/GQdYXsfJGKmtV4f4WBjW4SzwxzvcM2skfIImdhsxzj/ADN4Y1nXbKg/+OpvmlV10I1tZRwTwnalggZS1MYuXNET5DDLbMhzXWvxFlPLxMgXS+nZ6eF0sMjmva6PeXNeC6xa9rrhzSMwVW9eaOF0dJW07BG2rjf0kY8mKeFwbMGj0Wnaa4DtU1rHSufTPaxrnFzowAGuJJ28slWtaKtrYaaka4O/hhK6Qg3HSzuBe0HI7LWMBI33S4eIzK6kkkrin1bIUJK4o19OOJQ8lGMcSvOnQR8rs0JK7JSTqJvah36PbxKdGIp0hBuDYjIjcgZpTcG+IN+FiMQfEKak0U073IaTRLfWf7lWMl5A1ZETaSkxPSOvfPaJJ7SgBpF7C4teRtAh2IIeCbkOBwIJ4hTsmhGeu/8ApQ02gWH03/0qykhGVyrrHPsXOvbADABo4ADAdyBkqHbLm7R2SWuIvgS0ODT/AFOVnfq8z13/ANP0Q8mrLP8AEk/p+iopoxVJJzs7N8L7Vt18r87YIGR+P981cH6qR+vJ/T9ENJqhH/iSf0/RMpqwFXk0pLeP8Z/4QLY+ufwgcwzHqjsCjjIQbg4i1jvFsiD2K5v1Oi9eT+n6Jh2pkXryf0/RVWVAopdRM5xLnEkklxJxJLjcuJ4k7167S04kbJ00nSMDQx+27bYGizQHXuABkradSYv8SXxZ+1cnUWH15PFn7U6yRNRW3a1VhNzVVB5zSY/1IL+Pk2Xt237MhBe3aNpC03aXDfYm6tv3Gh9eTxZ+1L7jQ+vJ4s/am+WJqKWCu5Z3OILiSQA0E42a0WaOQACuP3Gh9eTxZ+1L7jQ+vJ4s/at8sTUU+epe/Z23OdsNDG3JOy0Xs0cALnBWr7PKpzHyuY4scAwAtJabXdw3YBP/AHGh9eTxZ+1WDVTVOOMyWe/FrL32eJ7O1Sy5YuLNQPrdpuY0sn4rgSY/JOyTd2Ny2xKzIlbLrFqyx9O4F782HDZ3O5KnfcaH15PFn7UMWSOkzRSrJK6/caH15PFn7Ulb5Ymo299YePihJK9/EJSuxQcjl8NIsdSaSfjkhZNKv4j2bpuZ+aDlkVoxA2OyaYfj1h7KEm01IPS/pH1TErs0FNIqqP4Esfk0/L639LfqhpdYZvWb7LUJK7BBTSKqivRgyTWOb12+y1CyazTC/XHst+iAlchJX4p1BegWSDtap/XHst+iHfrXUeuPZb+1RsjrIV8iqoL0KSb9bajHrj2W/tTEmttR649ln7VFSOzTLnJ9C9AJU63VXrj2Y/ovPvdVf4g9mP6KGLl4n0x9GJn721Prt9mP6Jfe2p9dvsx/RQyS2mPoxM/e2p9dvsx/RL721Prt9mP6KGSW0x9GJn721Prt9mP6Ky6mayTvdLtPGAZ6LeLuwcFQVa9Q85uTPi9TywjpewUWfWjT0zaZxa4XDmZtbhdwVG+9tT67fZj+itOtfmknOP51nqXDGLj2CyZ+9tT67fZj+iShklbTH0KfScz0DM/tT00iCkcvi0dA1K/PFBzSdqemfmgZX5KsRH3GZX54oOWTtTsz0FK5WQBqeTtQcr8U7K7BCzvVEjDEr8ELK9dyyIaVyqlQrGZXId7l29+aYlcqoU4kdmmHFdPcmyU5hJJJLGEkkksYSSSSxhK16h5zcmfF6qiteoec3Jnxeky8TIl9a/NJOcXzrPVoWtfmknOL51nqng4BYkkklcB9CTPQEz17LpFn+JH7bPqg5a5lv+Iz2m/VfHin6Ktnkz80HLIEpa5mPXZ7TfqhJatvrt9pv1VYpgOZXZoOaRey1Yx6zfEISWoHrN8QrJMw3K7BCTPxTkswtmPEIWWQXzHiFRRfcA1IUK9ycmk7UM5yokLRxI7NMOcnJN6HddOkajxzlykQkmAJJJJYwkkkljCSSSAWDQla9Q85uTPi9VQtVr1Dzm5M+L0mXibyS+tfmknOL51nq0LWvzSTnF86z1TwcDMSSSSuANslZdALqyQocWSsurJBq1GObJWXewuQFjHi92FK6G1bmqieibg3EucdlgvkCVZaf7LpCLvmjb2A7XwXNl6rFjdSYyVlF2UtlaH/ANlf/X8Gomn+ymP0539zWj4lQf1Hp1+42mu5mmwUmsWtM+y2kHlTzHgGhtvGxT0v2e0OwWt6TaIttl3kndYb/BJ/VcKNpRi1U2xTCtGtWqctK8sf1ha7XD0m3wKrBYvpwyRyLVFk5KmeJJJJxT0FeFJJYwkRTIdPU5QYyHa4+SrBqJ5U35Pi9V+u9FWDUPyp/wAnxeknvFg8kvrX5pJzi+dZ6tC1r80k5xfOs9SYOBmJJJJXAXWDUCqcLlrGDi9waio/s4lOc8A/MStJqqFu0HG1nNBHPf8AEJl1EL2AHgvNv6hlfmv8HRt5KPD9mPrVMf5Wl36hG0v2e0w8uSSU8AA0eGauLKBxODSfAAeK82bWItdp2r24buSg+uyy/eb+xWY9V6YDqUz/AOZzgB71w/VCF2BjtfgVc4dEkvIBGyesD/lO4DiiKrQpY0lpvbkCk/VZP5AboB0FTxiMQ7IDQNmw9IcT2qSNEG4Wy96h3XZ1gMRl29isdNIKiIObg5v97P8AfBc07k3JsFgX8O0pqWlDRc3KdJx3jHLtRUjA4cgp0KNQQAtwzHjzQ0kJxvcgcc+5PtcWEOBvbMX3cCN4RLWBw2m4347j3pdO42oh6vRrJ4+jks62LDbFh3g8Vjmueqj6Z5ds4HgMMzit+ilsC0gY3tw7wofSuimVEZjkF+GWC+j0nUywz/AG7Pm4heKz636oPo5Mtphxa/0Sq05q9TDJGauLJtHKSSScAl3C7FcJA2WCmE1WTeasWoflT/k+L1Wp5QQOxWXUTypvyfF6nk2izeSX1r80k5xfOs9Wha1+aSc4vnWepMHAzEkkkrgPpOhb0lJGbXc0C9+4J+nIa44DD9Ezqg+4kjOX6OGP6KRkgwB9K1jwuMF4rJ2OjsdGrBGOHLehnUjCb3AHBdtpRmV5sEGwtbmL+C5ewN7FRwnoyGnrRkuF8tknHuyTtTM4YOGfv3pumeWG/DA8ilpNz9sN2iG5gjtxzWu3uGiIrLk3tbsXmhdLdDIDjsE9YD4oo6MZm55B4XuT2qMnpwCQMcF0poOlUWvStN1myNNwbY7iDkUL09icD3rzVvSG00wS2vbqHs9VKrpS19iAbdu5ZxfcmzxrWnOw5nE9y8EojtY7QNwbgjNKWnwy/wBkzPHjcYpK8gPJndY2J49qbkud67jfu8P1XpceNkU6GSGnwRzxugqWghws08O3sKxXXPU6SimsQTG7yHDIjhzC2Yi6JmpI6qH+HqW7TTg1xwtbLwXd0nWfDKvDFaPmlwXiu+uf2fyUclvKjd5L9wHA8FTqmjdGbOaRw7V6aGSM1aYrQykkkqCiVr1Dzm5M+L1VFa9Q85uTPi9Jl4mRL61+aSc4vnWerQta/NJOcXzrPVPBwCxJJJK4D6J0DNsVTL5PGyfiPgrZUR2NuOI+KokshbsOGYLT7xdaPM3aaH5iw77jBeLmm1sdmZaWn7K7UT2NgCfH9E22R98rd3+6J6S7tnZNxhu3nNOPjA3Y/pwXC5U6oyS9gbnYel3WPxT9M3pISALuZ8NyYqp2t3WHZc/FKmrdhwN99jbIg4fqn0y02Y7hdZtnYFcS07CLAi57F1pKPZeSMjig2kAYkX3EmxCMYXT8gYy6AA2DrOBuDwIxVipJhVRXGErOqR2j6qtTm93BwJwvbHvXei9JuhlDwLtycOIO9dkE/JNqyap5xtG4wt7JGY7UpHtxsEZpSmDmiaOxbvA+Kh5CSCAO9LKLjt7EOKqPfkmQ+4+PZ2o+jombO1I5xPC3Vb3oOaIXuzjYg5W4qbVBTobjNinXEuFuGK8p4y/yQb78EY3REhGRQUJPshnXk8bNFUx9BOA4OFhtbisr111GfS3t14jfZPqcByWtN1eda+1sdoFypSXRwfHsPAkBHpb9y+h0+aeJ3IW/R8nVMNiRwQ61P7Rfs/EG1LFYsN8jcg4YELL5Yy02Oa9HizRyxuIko0cK16h5zcmfF6qiteoec3Jnxeny8RUS+tfmknOL51nq0LWvzSTnF86z1TwcAsSSSSuA3xwu249G/fgVe9XZRLSNBzDdnwVKp4+qR2K0alziz2cDf3YryEe6R2z3R5UuNmluyMw7avuOGRQb6g4Y3B4ZKXrYtl7hhjiLqInfbaGztEZWI9yjp3pkLXcFnfa/+36oVrgRYZceHBemq27Ntid2dvcjKTRTnZAm3ZZFx0h12Pu68LeLMD2jPwxKiZ4rnAX48vqrRFoV5FvJGR3+7JOQ6tMDy5znHDecB3IRxvcOtFWEIYCGxtxti5xJ8G4XQUzgPW8MFca+Wji/4j4mnDys1EVunqLEdIwj++xUjBrsDVZ1qlptpcad+LXeSefo87ojSNGYpNk+TiQedlS6urpy/ailA7yHd3ar9q/paOrYOksZYwC4D0hueOzJX0OSoM4+Tml0Y9/k3Dc7k3w47Kk49DRtG0920Bjj1QojWL7Q6alLo2/iSDNrfJYb26zss9wv3LL9Na1TVTiZZHbO5jTssb2bKrDprQqi2atW67UcF27YcRuYNr3hQFX9qo/5cRP8xA+GKzIz/wB3vdedOupYCnxLyXSr+0Wqd5Owwdjbkd5P6KHrNY6mTy53kcLho8G2UC6ocuHF+eQO+4VF06GUYrYPqJtppBc4ndiSO9U7TUGJJGPZvx3qZfVAXuSSOCiNJSbW6y6sMNL2BNJohla9Q85uTPi9VVwVq1Dzm5M+L11ZeJyIl9a/NJOcXzrPVoWtfmknOL51nqng4BYkkklcB9DRttiN4R2rVRsVIG5wI54ZIFjur2AKLrtOmnc14aHODgQL4u4i2YC8fGLk/tOxtvY0nTNAZdktNiE3FoW2bifFZ/V/a1MLNZTsYc7vJf4DBRFTr9XTYdKWjhEBH7xiuz9O33W5L45Lua48Q07SXFsY3l1m37zmoaq+0Wkjwa4vP+RuB/MVklRG+QkyyXv6zi4+/FNthjb6ZdxAB/VUj06XdjLGi/132tnERRAHi9979wVfqta6upGBfjub1G88wq+KoA9RneRdeTaTkI8rDgMB4KqwL0OoJBD6B17yOAPNxPg267fTta2+20ngQf1Cg5K8j0gCuG17nHBoP8xsFb4WxkGzsF9pztnf2+Ga8odYJGudsPcwlrmEguBLXZjDMGyiquox6x237tk3DQhht7W054acPDculYo0CyZZWtvxPaujO3MkY8VFPrRve0/kuEy6r3bTbfyI/Gjaku5MOqYxmSf5Rf35JuTSLfRYeZsoxhGYueWSejjc7yWlDRFbsCkPvqnneG8v0KN0dq7NOLtaXAcSATyLiL9yc0Rq86V7b+R6Z3AbwtP0dC3AGwAaGgcABZcHV9YsC+3v+Rqszxmo9YQCynwxx2mG/cXXQWkdRaxrS58eyPy/oVstPG1uDXW7zh701paHbY65LsN5wXzIfWMqnpaX+/8AoZR2Pmysp3McQ7crJqHnNyZ8XqP1rg2ZiOJ/VH6h5zfk+L16fVqxajh8kxrX5pJzi+dZ6tC1r80k5xfOs9WwcDMSSSSuA1WfW6XYDWNaw+J5WUL0hLtpxe53PA8QgG1rQMSCewm6bOlCfJC+bDCoqoo61KuxNsqTujaDxOK4lqHHyn92AaOQUE6uf6y52r4lxN92fgn+LyzOV9yYfO0ekE0/SACjNgbgfzYLprQMzz7E8ccQWPSV+OV0NLUuJwLRyH6r1rQTbrHkME9/DSWwjA54p7UdgMZEZ3+9DvfjgCe5dPa6+Pgi4JLBG0Zbgjdv0RbieKdbod7jicSpXR1OXm5NgO+6tNLSDYAFjbxC5cnU/G6RTR7KXFq864uEXHqu443srnBRNOd/FEOom2wK45fUJXsFQiVOl1dY3Fw2ipWDRYuGtZicLA5dqlRRHIYk4AcSclN0eiTDGSbGRwF/+mOA7VyZ+ua3GQxo7R7YwGNxxu4+sfopyKnAzQtJHsi6M6XdvXwsuWU2MOCIHddcaTc2OEk9v/4u4JQThkMzyzVM1s1l6Rzo2DqgWvwIOJTdNiebIkgaWZRrVU9JO91rC5AUjqHnN+T4vUNpo9fl9VM6h5zfk+L17xLTjr8HDPkS+tfmknOL51nq0LWvzSTnF86z1HBwFYkkklcBYBH2nuF/iiG6PccgTzFvgrczQ8bHjC/NS8lIwDBoC+PPqtL+1HWooz6PRjuHuunH6Amz2XW7h7leWU4ByzTzmBRfW5P4jaUZ6zQErvQJ5p5mr07fQ94+CvAK6dkh+syrwjaUUxuiJsy0tCmaKE26zR9VKMdiixTg27FLJnnKmFKiOg1bbJi4NaO8nwT33LFrtLbfyWUwBsgb+w5eC8c61rYe5crz5L7he5XRqw9p6o78k9DoudhuGqxxTHJPsSvqJ+Q2QTXNvsvOy4AYH6o6KAACx2iTgAbk9iPqqVrmXLQTxS1aoWh77ZuwB9XtA49qlKe1oB3oSINu8i7vcOxSDZBvviSTe2PvQdRRAm5N92IXbKJmRaD3L52WKcu5h6SqYb2Avw4KvV9Q55LQ/YAzcG3c3gAferbBouM5tB54/Fc12imBmAtvsAB8MVTAqeyDZR9M6QlgbaOYOYRY3BD+3dZUvSNabWbiTnf3qU0/pAyTztybE8saLk2tmbniq6Dck816bpMKSUmtwOTRAaRGKndQs5uTPi9QmlTiFOah+VN+T4vX15cWccuRL61+aSc4vnWerQta/NJOcXzrPUuDgKxJJJK4D//Z"/>
          <p:cNvSpPr>
            <a:spLocks noChangeAspect="1" noChangeArrowheads="1"/>
          </p:cNvSpPr>
          <p:nvPr/>
        </p:nvSpPr>
        <p:spPr bwMode="auto">
          <a:xfrm>
            <a:off x="63500" y="-1150938"/>
            <a:ext cx="1895475" cy="24098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49158" name="Picture 6" descr="http://www.christnationministries.org/espanol/antiguotestamento.jpg"/>
          <p:cNvPicPr>
            <a:picLocks noChangeAspect="1" noChangeArrowheads="1"/>
          </p:cNvPicPr>
          <p:nvPr/>
        </p:nvPicPr>
        <p:blipFill>
          <a:blip r:embed="rId2" cstate="print"/>
          <a:srcRect/>
          <a:stretch>
            <a:fillRect/>
          </a:stretch>
        </p:blipFill>
        <p:spPr bwMode="auto">
          <a:xfrm>
            <a:off x="5508104" y="548680"/>
            <a:ext cx="3168352"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5721499"/>
          </a:xfrm>
          <a:solidFill>
            <a:schemeClr val="accent1">
              <a:lumMod val="20000"/>
              <a:lumOff val="80000"/>
            </a:schemeClr>
          </a:solidFill>
        </p:spPr>
        <p:txBody>
          <a:bodyPr>
            <a:normAutofit/>
          </a:bodyPr>
          <a:lstStyle/>
          <a:p>
            <a:pPr algn="ctr">
              <a:buNone/>
            </a:pPr>
            <a:r>
              <a:rPr lang="es-CO" dirty="0" smtClean="0"/>
              <a:t>    </a:t>
            </a:r>
            <a:r>
              <a:rPr lang="es-CO" sz="4400" dirty="0" smtClean="0"/>
              <a:t>En ella contó que los viñadores malvados mataron a un servidor tras otro y, al final, mataron hasta al Hijo.</a:t>
            </a:r>
            <a:endParaRPr lang="es-CO" sz="4400" i="1" dirty="0" smtClean="0"/>
          </a:p>
          <a:p>
            <a:endParaRPr lang="es-CO" i="1" dirty="0" smtClean="0"/>
          </a:p>
          <a:p>
            <a:endParaRPr lang="es-CO" dirty="0"/>
          </a:p>
        </p:txBody>
      </p:sp>
      <p:pic>
        <p:nvPicPr>
          <p:cNvPr id="31748" name="Picture 4" descr="http://t0.gstatic.com/images?q=tbn:ANd9GcQYILzTvsk1zB05OWRRj9zU85xh5CpVwltFjuhfFRpdEkGk7GmORg"/>
          <p:cNvPicPr>
            <a:picLocks noChangeAspect="1" noChangeArrowheads="1"/>
          </p:cNvPicPr>
          <p:nvPr/>
        </p:nvPicPr>
        <p:blipFill>
          <a:blip r:embed="rId2" cstate="print"/>
          <a:srcRect/>
          <a:stretch>
            <a:fillRect/>
          </a:stretch>
        </p:blipFill>
        <p:spPr bwMode="auto">
          <a:xfrm>
            <a:off x="5436096" y="692696"/>
            <a:ext cx="3384376" cy="3096344"/>
          </a:xfrm>
          <a:prstGeom prst="rect">
            <a:avLst/>
          </a:prstGeom>
          <a:noFill/>
        </p:spPr>
      </p:pic>
      <p:sp>
        <p:nvSpPr>
          <p:cNvPr id="6" name="5 Rectángulo"/>
          <p:cNvSpPr/>
          <p:nvPr/>
        </p:nvSpPr>
        <p:spPr>
          <a:xfrm>
            <a:off x="5508104" y="4437112"/>
            <a:ext cx="3312368" cy="1938992"/>
          </a:xfrm>
          <a:prstGeom prst="rect">
            <a:avLst/>
          </a:prstGeom>
          <a:solidFill>
            <a:srgbClr val="FFFF00"/>
          </a:solidFill>
        </p:spPr>
        <p:txBody>
          <a:bodyPr wrap="square">
            <a:spAutoFit/>
          </a:bodyPr>
          <a:lstStyle/>
          <a:p>
            <a:pPr algn="ctr"/>
            <a:r>
              <a:rPr lang="es-CO" sz="2400" b="1" i="1" dirty="0" smtClean="0"/>
              <a:t>La Viña es el pueblo de Israel. Los viñadores su pueblo escogido, los “servidores” los profetas que los amonestaba.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to="" calcmode="lin" valueType="num">
                                      <p:cBhvr>
                                        <p:cTn id="25"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429000"/>
            <a:ext cx="8229600" cy="3096344"/>
          </a:xfrm>
        </p:spPr>
        <p:txBody>
          <a:bodyPr>
            <a:normAutofit fontScale="92500" lnSpcReduction="20000"/>
          </a:bodyPr>
          <a:lstStyle/>
          <a:p>
            <a:pPr algn="ctr">
              <a:buNone/>
            </a:pPr>
            <a:r>
              <a:rPr lang="es-CO" dirty="0" smtClean="0"/>
              <a:t>     Pero más allá de la muerte contempló el triunfo, y lo expresó con palabras de los </a:t>
            </a:r>
            <a:r>
              <a:rPr lang="es-CO" i="1" dirty="0" smtClean="0"/>
              <a:t>Salmos: </a:t>
            </a:r>
            <a:r>
              <a:rPr lang="es-CO" i="1" dirty="0" smtClean="0">
                <a:solidFill>
                  <a:srgbClr val="FF0000"/>
                </a:solidFill>
              </a:rPr>
              <a:t>(Sal.118:22) </a:t>
            </a:r>
            <a:r>
              <a:rPr lang="es-CO" i="1" dirty="0" smtClean="0"/>
              <a:t>"</a:t>
            </a:r>
            <a:r>
              <a:rPr lang="es-CO" i="1" dirty="0" smtClean="0">
                <a:solidFill>
                  <a:srgbClr val="0070C0"/>
                </a:solidFill>
              </a:rPr>
              <a:t> La misma Piedra que los constructores habían rechazado ha llegado a ser la Piedra angular; esto ha sido obra del Señor, y nos parece maravilloso</a:t>
            </a:r>
            <a:r>
              <a:rPr lang="es-CO" i="1" dirty="0" smtClean="0"/>
              <a:t>» Esta cita es tan importante que la mencionan  </a:t>
            </a:r>
            <a:r>
              <a:rPr lang="es-CO" i="1" dirty="0" smtClean="0">
                <a:solidFill>
                  <a:srgbClr val="FF0000"/>
                </a:solidFill>
              </a:rPr>
              <a:t>(Mat 21:42 ; Mar 12:10 </a:t>
            </a:r>
            <a:r>
              <a:rPr lang="es-CO" i="1" dirty="0" smtClean="0"/>
              <a:t>y</a:t>
            </a:r>
            <a:r>
              <a:rPr lang="es-CO" i="1" dirty="0" smtClean="0">
                <a:solidFill>
                  <a:srgbClr val="FF0000"/>
                </a:solidFill>
              </a:rPr>
              <a:t> Luc 20:17).</a:t>
            </a:r>
            <a:endParaRPr lang="es-CO" dirty="0">
              <a:solidFill>
                <a:srgbClr val="FF0000"/>
              </a:solidFill>
            </a:endParaRPr>
          </a:p>
        </p:txBody>
      </p:sp>
      <p:sp>
        <p:nvSpPr>
          <p:cNvPr id="4" name="3 Rectángulo"/>
          <p:cNvSpPr/>
          <p:nvPr/>
        </p:nvSpPr>
        <p:spPr>
          <a:xfrm>
            <a:off x="251520" y="332656"/>
            <a:ext cx="5328592" cy="2677656"/>
          </a:xfrm>
          <a:prstGeom prst="rect">
            <a:avLst/>
          </a:prstGeom>
        </p:spPr>
        <p:txBody>
          <a:bodyPr wrap="square">
            <a:spAutoFit/>
          </a:bodyPr>
          <a:lstStyle/>
          <a:p>
            <a:pPr algn="ctr">
              <a:buNone/>
            </a:pPr>
            <a:r>
              <a:rPr lang="es-CO" sz="2800" dirty="0" smtClean="0"/>
              <a:t>Jesús estaba presentando el hecho de que </a:t>
            </a:r>
            <a:r>
              <a:rPr lang="es-CO" sz="2800" u="sng" dirty="0" smtClean="0"/>
              <a:t>la nación de Israel se había negado a prestar atención a los profetas y los había perseguido</a:t>
            </a:r>
            <a:r>
              <a:rPr lang="es-CO" sz="2800" dirty="0" smtClean="0"/>
              <a:t>, y que esa rebeldía llegaría a su punto culminante con Su propia muerte.</a:t>
            </a:r>
          </a:p>
        </p:txBody>
      </p:sp>
      <p:sp>
        <p:nvSpPr>
          <p:cNvPr id="30722" name="AutoShape 2" descr="data:image/jpeg;base64,/9j/4AAQSkZJRgABAQAAAQABAAD/2wCEAAkGBhMSEBUUEhQUEhUVFBQUFRUVFBUVFRQUFRQVFRQQFBQXHCYeFxkjGRQUHy8gIycpLCwsFR4xNTAqNSYrLCkBCQoKDgwOGg8PGiwkHyQsLCwsKSwsKSwsLCwpLCwsLCwpKSwsKSwsLCwpLCksLCksLCksKSwsLCwsLCwpLCksLP/AABEIAMIBAwMBIgACEQEDEQH/xAAcAAABBQEBAQAAAAAAAAAAAAAEAAIDBQYBBwj/xAA6EAABAwIEAwYEBAUFAQEAAAABAAIRAwQFEiExQVFhBhMicYGRFDKhsQcVwdFCUnLh8CQzYoLxkhb/xAAaAQACAwEBAAAAAAAAAAAAAAABAwACBAUG/8QAKxEAAgIBBAEDBAEFAQAAAAAAAAECAxEEEiExQRMyUQUUIoGRYXGh8PEj/9oADAMBAAIRAxEAPwDxgJQlCcAnFjoanALgTgFAjSE2FIQuhqhMDA1PYNVO2hKcLUopAaCbQBWFNqDtrYq1t7bSVqihbZAWJvcyi30E8UEdmSZAhQK3PYHCg1jqjtJ8I+5+wWZpUJXoWHWDqFtNQ5SxpcR033+i5n1T8Ktq7Zr0izPJIbU53OLhBjTLy219SuCyAkzBLs31mENaV3uzPc5oaBIaNzI0b5oapcVdTEwBoDGvPyXmVFnczwG4xbPqNA8OUTIM6yI35LAvwVzC5heC0kxG4HIrY4xUqOp5aWac0TzGkmeGqr7TDnNnOxz3EEaNJDSePVaqJ7Vx/BlmsjsAsHDc9NvJYjtzZ93ePHPK73A/UFeoYLZPBc5zcjdMoO8fpsvOe1pFW8qOBkAwDw0EfddPStyn+jFd7TMMppGirNlpooTS1hdTaYgRlFThqeaSUKYwEjLUsqnyrhpqr4CkRLinFBIUSlvkulggISVva9nKz2lwYQwAkucMrYAkmTv6LvZuy+Jqmgxmd7tna+ADc9UttIYotlSKcoyzwp7w4tAhoJJJjZa3E+xzbWkX1nDeAJ3dy2WVsMTHfSSG02HaJBI4wo7PgtCtP3HW2Lo0B9iktM3GXPGZhYGnbNGaOZSVfVD6R5pCc1q6Gp7WrQZsDQ1ODU8NTmhQOCMtTqbEXRogo2nYhXUWyNEdrRRTWjknspwpO7T1HAtsfSG2iOojgmW9od0ZSYAZMeq0RiJkyJ9BSUqIUAxBmdzZB10PA8wp6FwC2U2O0qW/ZSyoCo2pVuA0teT3T2xrPhcHcRx6L0W8tmVGxo4HaDM+oXkdBmbWEUHlnyucz+lzm/Yrm6n6dK97lL+TVXeocYPRfyhlOkS4tawakk6ARxPovPse/EG2pOIozWcNi3Rs/wBR39Ash2rxGqXd2atRzYmC8keyr7TB8zQ7r9hP7Lj/AGEYSfqPJsWolL2mnZ+K9TY0WR/UZ94UF9+LdciKdOmwf9ifef0VHRwc5tRpE/QqtvLGI6kj2To6elPhC5TsxyzS4b2vuLhxa95LSCYEgeUKWrQngqLssIrehWyyg6Quxpqo7ODHZN55AaNkgrnDy0zzV06s1g1ICGfiTDs0vPTb3WiUYJcsosvoq3WcDVDmjrCtKs1CS45B/K0S7+yKtrV21Jhpji4lveO/7H5fRYbLYriJpjVJ9mfqMc12XK4u/lAk+o4eq0+E9jqtVoLm930J189FNa0G2/ic6lS4ySXPPqeKdcfiCxoysz1OE/KFmdjfQ5Qiu2FU+yNFh8dTOf5GD7uJVraUbeiJZRa0j+J3jPpP91h63a+s75Q2mPqgbztIcvieXE8AfqUt5YxOKNN2z7RvqDII8Qy6H6ACAm9kcOdZU31u9hz26ta1pMDWJM6+SxDb91Qghphv0WowbGWx4yYaDwnUDQLPduS4NukjXOWZfonr9pGXWcvY+MpzOc4OMDhA2WNq0YdlAhu/OQrXDKfdvqd7q17S4ieLhLfqqttXK7Mf4df2Vq4pNpFLm3Fb+y0p4rUAADGADSHQCI01C6sxc3pe9zjuTKS0emYvuH4ZMGqRrV0IijTWlRyIRBlUtKhJRLqQkI22YEyNeWRvA2haQEfTYFHmAT6LpK1QglwLcmyanQkrty0MiRJ0gDfcKwoUwANNd1RYle/6pwOrWhkgHd0GBPACZV7IqArOWFYldVG5B4aU6kk5jpzA2CoLm5qVNg98HUiSHdY4BHWGHCs7NVqENLgGsBLiRO8b5QJWjxq9q21y2jQLKVF4ZDqVIPLmgfMSZ13XH1Gr/LETfVpG47pGKDQ8GSKb2/KNRJ5IvBMSLHhtWQNwDwnj1C0WM4JRfb1ar3E1WuAa7KafhAkEtI1kmFgbm6dmE6Rt5KUarfylygX6Z1dvhnpOA3jC59McDLerTqB9x6I65t9ysJ2VxttKuXP4tiRvM8PdbarjTHDkANdRAXZqtUodmBxaZlsRpM+Kpd5sZnhInTXzWgbSt6bWNDmkmSdRuYn0/ZUWPGjXywSHkeBw232PRD23Y2BLqjndKbTw5krj6pJzzk30NpdF9f3ttT1zCTTA3naf3WZrMFTKWAv8R0aCYBmCY9E6ja2+ScuswA6S8xx8kVQv8rZgg/KAAdP0SIx29DZPd2DYRgdZr5y7fTzVwbc5vHU1/lZLj7BVf5w1szJJO2YuPsIAT6eIVHaUwGDjsE71JpYQtQgWJaJyimSeb9fXKFFWsYdL6oaOIBiBygIX40MHifmPIFUWI4pnOmipiUvJeUoxReuvqNM+Auf10AlRHGnHZ+T+nf3WZNcqM1UzaIdpZ3V22Tu7qTJKGdiXAABQULR9Q6Aq8suzDTrUd7bKkpRj2WhCc/aik+Ie/RsnoEXb4M9xl3hH1WrtMPpsEMb/ANj906rXps5Od9As8tR4ijbDRebGR4bZNps+WBzP3HMqoxK4DHnLsfrPROxDHidG6lQ0LIu8VQg8Y/dCEXndIZZdHbsrI618XiGydI890K60e7fQK0Y4AplR3JPTx0ZZ5ny2V35V1+iSL71JX3MVsiCNUgek1uiYVqSM2QltVGW5lVjNVYW1WBsnQi2TcF90SjrShAlR29YHyR1HcclqjU48lG0Nq3hY0n7rKVrvxVfFmLoOYcd5H6LZXXdx4oWNxkNFQuYABEGOqTq+EssrXyy1wm8Zb1KL2F+eAHua4Bxzj/bZOjQBGp6rTYT2rpOcBVaWluj3w1zZ1GdxaIHCYEcV5y+5zZG7QNepPFXNp2ioMa5potnIWB+7j9YAXn7ad3OMs7dF6jxlJHpmM16DqbGyMr3tLiBpkbLnHlwXm/bCzpPqk0AIL3ZQP5dIEeZKqaeNvyhhJIG3RFdnq+a4aTrqfsk10SpzLPRolqK9RFVJd/4KJ9MsdrIR9jieXThMn9vJFdq74OeW92GOB1dO+vJUTHLoVyc45Zyb61VY4xecGpqYq3OHZWnT2MfM3r+yIoYuC2XH0k7e+qy9sHVHBo3PMwAtFT7MRGes0E6w1pdCkooMJt9Dn3bC0ljY5H03VfVvhx1KOvMN08NVunAggErM3ZcHGUIoNk2gy7uw6MrQ2OXHqeqjF4YiUJRpueYALvJE/l79ssHluU3GEZ8tsY6vzUOYnYSruy7LVH6kQOun0V1Ydl3M/iaOoCW7649s0R0ts+kYz4V53BHmrjDsBBGZ/wD8/utB+UNa/wATs5Vi1lNo2E+6z2aldRNdOgaeZlRQs3bNGUIpzWtEF09AmX2KtaDHus5cYoZSoxlMfOyungt73FQAQNAs/cXrnnRRPlxkqSmIW2uhR7OZdqXN8HaVOPPmiO/KhLks6c4mdSHVK5Sp11E5MQcRinyFFySGzFdVdrL70Np1FPTeEHSpkmAJJ0VlRwitIHdu9o+qdvw+RCi30jrKco2jSAEk7f5Knq2DKTHGrUAdlOVjddeAJCitamcCrlaWhoYQ6SGlo0JA59U37uNb4WRq07fD7JrYuPytLhzgx7omrUcdH1G0xyaMx8lTVcYdzkcANGj0CiF5pJ39yUuWrtnx0T0oL+pa1atOIDXP/wCT3QPRoVbi19mZkGjQZyjRsxv1PVCVbonih31eazPLeWFtJYQHmKYXKR7p/wA+ijypghkjHFajsdZF1YEDYKlwfDjVeAOa9k7KYHTo09hmjxFc/WXqEdvlnV+n0NyVj6R5R2yH+pcIiAB56bqha2Stj2+a0vDgdS4gQI0HPmZhUWDv7t7aocAWuBHE6azHEcPVadI1KuJm10cXy/vn+SGxYWv1BEawRC0zO0jJ12AA05DZC4lUfeXBquaWtJGg4AAaLYYd2SpZQcrepiUvUX1wfyO0ulssWVx/cxl5fNeXZQ4AyfdUbrdz3QASSvVatBlPwty68ABqqu5inrl146AJMNV8I02fT/Ll/gruzPZtzBL9CeA5cpWhfQo0xrlHQKgqYvUOjIaoe4J1c6fVKsc5v8n+jRTGutYgv2Xzr9o+XQIK6xKAq6pUEaEKpurrqq10ZZa7VKC4DXYnqUNXxbkVWwXa7DmnMY3z810Y0ROJPVSfkmh9Xbbmdk78vDRzPH9lIy505Jj661wjGKMcpOXYPVp8lDKmfUUbmIvkqPoiUWy1BQDHkIqneAK0ceQk/wABKd+UknTZR0sR16K3oXgiUyMYSLohZgAhdRBxFJaNtfwWyQYdY0mtGek93/JsO1HEAajyRVG8NNx7i4kT/tVmFs9BMyqK3qFztHtpwNy4tHvzRdNzz89am8DaXZjpyPNefmnnk6tM44SS/f8ArRZdqLNtJtN7qTRnb4suweY/h4KPCaNNtG4btmZoOZ4IG/xHPAeS4SOMwByRVRrC/KwxP7JXOzazT+Ltclj/AKZio+FCblXmJ4Id2j+/kqtmHwfFI9FthOLRyLapwlhgrQ5xR9ngb6jgAQOp2CnpWoHy6npqj7ClVzABpBJgSDATYzgvcUVUn4AL3BWUW+J+Z8jwgcI3JVZQaC8A7bLbYj2Wc6m7xS7fbcrMDA3SQAR0KR9xCecGizR2VtcFzTw2pbZX0/Ex0eIbtlbvCsVlld06NbA5bGSspgVZwoOp1DI4Sj8OtwbZ7HkwczjB3jVcq/8AP3ePJ29PDako9NZx8GZxSl3tMa5nTIDRtO+Zx+yfhfZd2j3AkDU8NOi0GGYS15a1g00JJ2k7rdYfhLW0y2JkfopPVOEdsQT0kFPfb2BYXgdNjAS0EETso8UuBQoOOwEx5a/+K2tKhba082+X2GsA+kLzPt12j7x/dN0a35upWemuVs8Btv8ATi2/ngLPaijTpjKC+sdydRrwB4Knu8TdUMvPoNgs9TuDOiMdXMarqqhQ6Ob9259hjLkjZD3l6eJQgvCTA1TquHucJ2V1BJ8ipXNxxEFq4gdgVGx/NKraEKDZaIpLo585SfYf8TomF6FFRI1FfIsI79cNZDSu5lMkJ+8TxWQudIOVlIAUKiY96gldBRzkIRTcjqFxoqwFOa5FPAUWvxC6q4V0kd7LDLii5ri1wIIMQp7TCatT5Wnz2CtG4qCczmglF2uN+KQsUpzS4RrhVBvmRbYB+HYqAd69wPJv91Z4n+GndN7yi9zso1a6CSOkKTDO0o0krTWuPNc0iQuNZfepZZ1VTBJbUYLD6gJyvSxDCs2rRp0+6n7RYc5tXvKXia75m8WnmOYVS3GDS0115zp0grSlKX5QHKyvG2wVvUFEx3czx/co6wunmq3M3KPuSq6rixIkcOmyqKmOPNRpkwCExVOfaEyvjVhJ8HpjyC1Uj8OLambcGQirG5zDVWBZt6fqsKbg8HT2qyOShxKyy/LoFxjQacAmZAPLVXV9T8OqqG67agO0MROmv+dVdSyisIbZZRf4JSHDRbC2e0NObkdVk8McGN147dEXi+IZaBAmXaD10SPIu+LseCPtLe5LbKDrkiRvsvGX0y6prxK3/aG+JaASTplH7qkpYa35uO+y36b/AM4t/Jz9TVvkorwVpw9tNsnXiqW6rEu6K8xupCzZK31Zayzm6nEXtiFWdbKZVk7EQQqRieHJkop8iIzaWAyvcSg3lNc5clFLBSTydCcGpi6HKFR2VLuUmvUzHhDIcEfwpSFsUa2sIXO/CG5ltqBRaFc+GdyVnauBV1QtWEaqrt2jY0qRlBQK66gQtLcWbOCi+DaQrK3IfQ8GdyJK7OGhJX9RFfQZVgLgdCm7pN7tTKJtZPbXpHFF0sfe12+irCxMyoOuMu0WVs48JmttMd7w6o+pTpv+YArIW1bLsp2X5mZWWdHP4myu/j8i6vsOolvgmm7mDv5g7rPVrBwOpa/rEFTV70lRd8r1xcUVslCTNha1oDY5BX9hTNQjyWEwS7Mwea9BwDdcu6Dizu02J15RFilo7ISqyzpEtZmI+ZxHlBH3Wq7Qti3Pseg4rCd67K0DYk/fdKinJcDa5eWWNxehpI6GOnVMwTFXVGuFTQA6E6T0TX2JMO4jX6JlcE9IPJX4xgpLO7I+7oNeQeAQF66AeCLrVQ1u4HnxWdv74u8k6pNme5pFXizvCVTMCNxOpwQlNdStYiecve6bOBJPpU5TnW54K+RWOCFcU3wruSa+iRwKmUDBGlKRCQRAIJ4KauygFDsyUpkpSoEJo1YRjMRcOKrAU7Mg4pl1JrosfjXE7oijcnmqtjkVTcptQ2MixFwkhgUlXaP3BdPCarjDWk+SHfYPb8zXDzBXuVjhNNhkNA9FPe4bSc3xNBhcdfUufaaZV1+MngFVvRQEL0LtThVNoIY0DyCy9HCSdgujVqYyjkXPSvPBS5k4FWt5gNSnBLSZ10CgoYdJ10TldFrORP2808YAgnEI82eU7KG5o6Ejhr7KeomR0uK5Dbd+Uj0W+wGuCAQsBh9XNqVscHraLnalHZ0rzE0uPEPty1u5Cy9KxORgjp/dXz6xIA5pgOQf5osUJbVg0bMdAVNwYYOqbfWJqbQ0cSpHUM0ncqtvK1ZogNPsrLl8Al0RXOHUqQ8bsx+izt68PMN2RdTD6tQy8wOqHuw1gIHBbIceTBY2ZbFWgPgIVide1czyVxgXUjwjgTeZNhVkRqjBCrKb4RNKolyRZPgNBTKh0UferneoJFAV9u4mYTfhijg9KVbJCv7gpC3KOcU1oCm5h4AXUSuBqP7kFS06DeSm4nBWQlBV22g3knsw4FB2Jdl4xUikap6RR9TBTwUJw97dwirIvyX9OSEHJJ4oO5H2XEdyL4Z9AVL4NCqL3FSdlQ3OOjmg3Y42dSvNxofwdKKUew+5h51T7ewE6BBU8QaeIRbMVDRoVeUZpYQ5WMMdRBMEDRC3mBB/yN1XKeIhxV/h1du8rNJzr5RZ2uKMtc9lXNb8pJWcxHBnMpvzCND/AOr1mvfNjgsrjIFTNtqIWjT6meeRTfqLlHntlbwNFpMKqLMC5LXkbQSPYq5w2uupcm0HSziuDY2jpLR0Rd3RlpVRh92C72V13mi5kotM6Dn5RVYdWOeCrC/vmMEEKpxJhYc423UQxanVb4oBCdszyZ7Gm+SuxG9LyQxsKkxml3dLrxKvLm9aD4BPVZXtRdE6ErVTHMkjFqJbYtmbO6maFCFONl1DhkQKmY5Qwuyg0FMm71cNVRSuFDAMhNOopQ9CNKfnQaCSvqJoqqFz1zOpgOQttRTNegBUUwqKrRCwZVRdCsFTNrKVtZVlDIyOEa2zqgqypZeQKxlrexxVpRxcALDZQ/Bqrml5Ne0Uo+UeySyn/wCgK6kfazHeqvkp6mLkndQvvyVX5lwuXbVaRz3bJlmMVLRupLbFHzuVSyp6T4CDrQY3Sz2aq3xzLoVY0e1waDw6rCuuCmPrFZ5aSEuzQtXJI2zu2xcTyG37qUdpGlu+qwBeutrmUPs4eALVy8osqtfNVeebifdXOF1o3Weth4/NX1kQFeyKSL0Secl5hl0M59FoH3QA1KxeG15e9vHcehVxcXg7uSufdX+XB1KLN0eS7uzLSOiz1LD4dJVmzEBA6hNqVQUqOYl5LJW3tMASFhcarlzyDwXodWnKxHaixyvzDY6eoW3TSW7DObrU3HKKRoRIGhQ7UZGhXQZyUCkJKXKl3ahMEK4nuauBiBBSkXJ2RMLVCHCuJEJBEAgVI1yjhOahgJJKcCoinAokySZ04VyoguqYJkI+IKSHldUwHcxSmSnJsK4GdCdmTEiiQ7K6U0JyqE5CaE+FzKoQJt3QQrWnV4qqtm8eRCNfICXJD63guqEGs17DHh8Q6/8AiIxZxy6Kgsrk54BglaG8wm5a3xU3Fog5gJbrsZWScG5I31XJRZy4rnJI0MBMw66J3KCoh9V4aASeX6nkFqMGo21oR3p7+s/5adMBwb5naVI054DZqcPcguxwR9RuY+BvM8eoVb2q7IF9CabgcsuM8QAZhbqhTL2y5hbOsPIcfUDQeSiurZ2pgOEEZdR6RsmQqUeTBZqZz4fR8+ZYKKbsrLtJgL6FTMRDXklscP8Aiq1pWnOTPjAx6ZnTqpUKJGPzp7XKEpzShgBOCEwqPMuEoYJkkACXdKKU8PUwQTqSWRSiqp2QVA4AiF0BFPphN7sIoGCFJE/DJppBEGAeV1IsXUQHE1dSRLHF1JJQhxqckkoQQSSSUCGWfyn+ofqjBsV1JLkOh0BA6r3bsa4usaM6+GNdeJ0XEkCk/aYfFaYZWucgDdQPCI0zHTRWX4b0Wl1VxaC4bOIBI14FcSUh0Xs9pvHKB6SSJmPNfxMHy/1O+wXnq4kpEYxtVRJJK5U6upJKAGriSSBDqRSSUIdU1FJJQKHvK41JJQg55UJK6kigMbKSSSID/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30724" name="Picture 4" descr="http://t0.gstatic.com/images?q=tbn:ANd9GcR8ISMfei73pabSRbDYtJ49fgpRRiH9bqCzTjwvXKxfxNnT2SuQ"/>
          <p:cNvPicPr>
            <a:picLocks noChangeAspect="1" noChangeArrowheads="1"/>
          </p:cNvPicPr>
          <p:nvPr/>
        </p:nvPicPr>
        <p:blipFill>
          <a:blip r:embed="rId2" cstate="print"/>
          <a:srcRect/>
          <a:stretch>
            <a:fillRect/>
          </a:stretch>
        </p:blipFill>
        <p:spPr bwMode="auto">
          <a:xfrm>
            <a:off x="6012160" y="332656"/>
            <a:ext cx="2647950" cy="29576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algn="ctr">
              <a:buNone/>
            </a:pPr>
            <a:r>
              <a:rPr lang="es-CO" dirty="0" smtClean="0"/>
              <a:t>     </a:t>
            </a:r>
            <a:r>
              <a:rPr lang="es-CO" dirty="0" smtClean="0">
                <a:solidFill>
                  <a:srgbClr val="0070C0"/>
                </a:solidFill>
              </a:rPr>
              <a:t>En el original, hace referencia a la nación de Israel. «</a:t>
            </a:r>
            <a:r>
              <a:rPr lang="es-CO" u="sng" dirty="0" smtClean="0">
                <a:solidFill>
                  <a:srgbClr val="0070C0"/>
                </a:solidFill>
              </a:rPr>
              <a:t>Israel es "la piedra angular principal</a:t>
            </a:r>
            <a:r>
              <a:rPr lang="es-CO" dirty="0" smtClean="0">
                <a:solidFill>
                  <a:srgbClr val="0070C0"/>
                </a:solidFill>
              </a:rPr>
              <a:t>".» </a:t>
            </a:r>
            <a:endParaRPr lang="es-CO" dirty="0" smtClean="0"/>
          </a:p>
          <a:p>
            <a:pPr>
              <a:buNone/>
            </a:pPr>
            <a:endParaRPr lang="es-CO" dirty="0"/>
          </a:p>
        </p:txBody>
      </p:sp>
      <p:sp>
        <p:nvSpPr>
          <p:cNvPr id="4" name="3 Rectángulo"/>
          <p:cNvSpPr/>
          <p:nvPr/>
        </p:nvSpPr>
        <p:spPr>
          <a:xfrm>
            <a:off x="323528" y="1772816"/>
            <a:ext cx="4752528" cy="4524315"/>
          </a:xfrm>
          <a:prstGeom prst="rect">
            <a:avLst/>
          </a:prstGeom>
        </p:spPr>
        <p:txBody>
          <a:bodyPr wrap="square">
            <a:spAutoFit/>
          </a:bodyPr>
          <a:lstStyle/>
          <a:p>
            <a:pPr algn="ctr">
              <a:buNone/>
            </a:pPr>
            <a:r>
              <a:rPr lang="es-CO" sz="3600" dirty="0" smtClean="0"/>
              <a:t>Los poderes del mundo la desecharon como inútil, pero Dios la destinó para el lugar más honorable e importante del edificio de Su Reino en el mundo. </a:t>
            </a:r>
          </a:p>
        </p:txBody>
      </p:sp>
      <p:pic>
        <p:nvPicPr>
          <p:cNvPr id="9218" name="Picture 2" descr="http://t3.gstatic.com/images?q=tbn:ANd9GcQugFzRDhO2dzRSlBl-oWsqqWFkW6Bm1d4g9VzkRIQWy0K9XMRX9g"/>
          <p:cNvPicPr>
            <a:picLocks noChangeAspect="1" noChangeArrowheads="1"/>
          </p:cNvPicPr>
          <p:nvPr/>
        </p:nvPicPr>
        <p:blipFill>
          <a:blip r:embed="rId2" cstate="print"/>
          <a:srcRect/>
          <a:stretch>
            <a:fillRect/>
          </a:stretch>
        </p:blipFill>
        <p:spPr bwMode="auto">
          <a:xfrm>
            <a:off x="5724128" y="1556793"/>
            <a:ext cx="3096344" cy="1872208"/>
          </a:xfrm>
          <a:prstGeom prst="rect">
            <a:avLst/>
          </a:prstGeom>
          <a:noFill/>
        </p:spPr>
      </p:pic>
      <p:pic>
        <p:nvPicPr>
          <p:cNvPr id="9220" name="Picture 4" descr="Situación de Israel">
            <a:hlinkClick r:id="rId3" tooltip="Situación de Israel"/>
          </p:cNvPr>
          <p:cNvPicPr>
            <a:picLocks noChangeAspect="1" noChangeArrowheads="1"/>
          </p:cNvPicPr>
          <p:nvPr/>
        </p:nvPicPr>
        <p:blipFill>
          <a:blip r:embed="rId4" cstate="print"/>
          <a:srcRect/>
          <a:stretch>
            <a:fillRect/>
          </a:stretch>
        </p:blipFill>
        <p:spPr bwMode="auto">
          <a:xfrm>
            <a:off x="5580112" y="3645025"/>
            <a:ext cx="3240360" cy="1800200"/>
          </a:xfrm>
          <a:prstGeom prst="rect">
            <a:avLst/>
          </a:prstGeom>
          <a:noFill/>
        </p:spPr>
      </p:pic>
      <p:sp>
        <p:nvSpPr>
          <p:cNvPr id="8" name="7 Rectángulo"/>
          <p:cNvSpPr/>
          <p:nvPr/>
        </p:nvSpPr>
        <p:spPr>
          <a:xfrm>
            <a:off x="5724128" y="5661248"/>
            <a:ext cx="3096344" cy="584775"/>
          </a:xfrm>
          <a:prstGeom prst="rect">
            <a:avLst/>
          </a:prstGeom>
          <a:solidFill>
            <a:srgbClr val="FFFF00"/>
          </a:solidFill>
        </p:spPr>
        <p:txBody>
          <a:bodyPr wrap="square">
            <a:spAutoFit/>
          </a:bodyPr>
          <a:lstStyle/>
          <a:p>
            <a:pPr algn="ctr"/>
            <a:r>
              <a:rPr lang="es-CO" sz="3200" dirty="0" smtClean="0"/>
              <a:t> </a:t>
            </a:r>
            <a:r>
              <a:rPr lang="es-CO" sz="3200" b="1" dirty="0" smtClean="0"/>
              <a:t>El Israel actual</a:t>
            </a:r>
          </a:p>
        </p:txBody>
      </p:sp>
      <p:sp>
        <p:nvSpPr>
          <p:cNvPr id="9" name="8 Flecha derecha"/>
          <p:cNvSpPr/>
          <p:nvPr/>
        </p:nvSpPr>
        <p:spPr>
          <a:xfrm rot="19647520">
            <a:off x="6391418" y="5268277"/>
            <a:ext cx="986918" cy="1988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9220"/>
                                        </p:tgtEl>
                                        <p:attrNameLst>
                                          <p:attrName>style.visibility</p:attrName>
                                        </p:attrNameLst>
                                      </p:cBhvr>
                                      <p:to>
                                        <p:strVal val="visible"/>
                                      </p:to>
                                    </p:set>
                                    <p:animEffect transition="in" filter="fade">
                                      <p:cBhvr>
                                        <p:cTn id="16" dur="100"/>
                                        <p:tgtEl>
                                          <p:spTgt spid="9220"/>
                                        </p:tgtEl>
                                      </p:cBhvr>
                                    </p:animEffect>
                                    <p:anim calcmode="lin" valueType="num">
                                      <p:cBhvr>
                                        <p:cTn id="17" dur="400" fill="hold"/>
                                        <p:tgtEl>
                                          <p:spTgt spid="9220"/>
                                        </p:tgtEl>
                                        <p:attrNameLst>
                                          <p:attrName>ppt_x</p:attrName>
                                        </p:attrNameLst>
                                      </p:cBhvr>
                                      <p:tavLst>
                                        <p:tav tm="0">
                                          <p:val>
                                            <p:strVal val="#ppt_x"/>
                                          </p:val>
                                        </p:tav>
                                        <p:tav tm="100000">
                                          <p:val>
                                            <p:strVal val="#ppt_x"/>
                                          </p:val>
                                        </p:tav>
                                      </p:tavLst>
                                    </p:anim>
                                    <p:anim calcmode="lin" valueType="num">
                                      <p:cBhvr>
                                        <p:cTn id="18" dur="400" fill="hold"/>
                                        <p:tgtEl>
                                          <p:spTgt spid="9220"/>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922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922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
                                        <p:tgtEl>
                                          <p:spTgt spid="8"/>
                                        </p:tgtEl>
                                      </p:cBhvr>
                                    </p:animEffect>
                                    <p:anim calcmode="lin" valueType="num">
                                      <p:cBhvr>
                                        <p:cTn id="26" dur="400" fill="hold"/>
                                        <p:tgtEl>
                                          <p:spTgt spid="8"/>
                                        </p:tgtEl>
                                        <p:attrNameLst>
                                          <p:attrName>ppt_x</p:attrName>
                                        </p:attrNameLst>
                                      </p:cBhvr>
                                      <p:tavLst>
                                        <p:tav tm="0">
                                          <p:val>
                                            <p:strVal val="#ppt_x"/>
                                          </p:val>
                                        </p:tav>
                                        <p:tav tm="100000">
                                          <p:val>
                                            <p:strVal val="#ppt_x"/>
                                          </p:val>
                                        </p:tav>
                                      </p:tavLst>
                                    </p:anim>
                                    <p:anim calcmode="lin" valueType="num">
                                      <p:cBhvr>
                                        <p:cTn id="27" dur="400" fill="hold"/>
                                        <p:tgtEl>
                                          <p:spTgt spid="8"/>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a:solidFill>
            <a:srgbClr val="FFC000"/>
          </a:solidFill>
        </p:spPr>
        <p:txBody>
          <a:bodyPr/>
          <a:lstStyle/>
          <a:p>
            <a:r>
              <a:rPr lang="es-CO" b="1" dirty="0" smtClean="0">
                <a:latin typeface="Agency FB" pitchFamily="34" charset="0"/>
              </a:rPr>
              <a:t>He aquí algunos datos sobre Israel</a:t>
            </a:r>
            <a:endParaRPr lang="es-CO" b="1" dirty="0">
              <a:latin typeface="Agency FB" pitchFamily="34" charset="0"/>
            </a:endParaRPr>
          </a:p>
        </p:txBody>
      </p:sp>
      <p:sp>
        <p:nvSpPr>
          <p:cNvPr id="3" name="2 Marcador de contenido"/>
          <p:cNvSpPr>
            <a:spLocks noGrp="1"/>
          </p:cNvSpPr>
          <p:nvPr>
            <p:ph idx="1"/>
          </p:nvPr>
        </p:nvSpPr>
        <p:spPr>
          <a:xfrm>
            <a:off x="251520" y="1600200"/>
            <a:ext cx="6552728" cy="4925144"/>
          </a:xfrm>
        </p:spPr>
        <p:txBody>
          <a:bodyPr>
            <a:normAutofit/>
          </a:bodyPr>
          <a:lstStyle/>
          <a:p>
            <a:pPr algn="ctr">
              <a:buNone/>
            </a:pPr>
            <a:r>
              <a:rPr lang="es-CO" dirty="0" smtClean="0"/>
              <a:t>               </a:t>
            </a:r>
            <a:endParaRPr lang="es-CO" dirty="0"/>
          </a:p>
        </p:txBody>
      </p:sp>
      <p:pic>
        <p:nvPicPr>
          <p:cNvPr id="7" name="Picture 2" descr="http://t3.gstatic.com/images?q=tbn:ANd9GcSAAET7DfV9iU4cT6Z6pMnpg7_5l88y5diQL5s4hBbB_wXXfMQ5"/>
          <p:cNvPicPr>
            <a:picLocks noChangeAspect="1" noChangeArrowheads="1"/>
          </p:cNvPicPr>
          <p:nvPr/>
        </p:nvPicPr>
        <p:blipFill>
          <a:blip r:embed="rId2" cstate="print"/>
          <a:srcRect/>
          <a:stretch>
            <a:fillRect/>
          </a:stretch>
        </p:blipFill>
        <p:spPr bwMode="auto">
          <a:xfrm>
            <a:off x="6804248" y="2492896"/>
            <a:ext cx="2339752" cy="3168352"/>
          </a:xfrm>
          <a:prstGeom prst="rect">
            <a:avLst/>
          </a:prstGeom>
          <a:noFill/>
        </p:spPr>
      </p:pic>
      <p:sp>
        <p:nvSpPr>
          <p:cNvPr id="9" name="8 Pentágono"/>
          <p:cNvSpPr/>
          <p:nvPr/>
        </p:nvSpPr>
        <p:spPr>
          <a:xfrm>
            <a:off x="251520" y="5301208"/>
            <a:ext cx="6480720" cy="129614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a:t>
            </a:r>
            <a:r>
              <a:rPr lang="es-CO" sz="2800" dirty="0" smtClean="0">
                <a:solidFill>
                  <a:schemeClr val="tx1"/>
                </a:solidFill>
              </a:rPr>
              <a:t>Allí nacieron las religiones más grandes del mundo, el judaísmo, el cristianismo y el islamismo. </a:t>
            </a:r>
          </a:p>
        </p:txBody>
      </p:sp>
      <p:sp>
        <p:nvSpPr>
          <p:cNvPr id="10" name="9 Pentágono"/>
          <p:cNvSpPr/>
          <p:nvPr/>
        </p:nvSpPr>
        <p:spPr>
          <a:xfrm>
            <a:off x="251520" y="3933056"/>
            <a:ext cx="6480720" cy="129614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solidFill>
                  <a:schemeClr val="tx1"/>
                </a:solidFill>
              </a:rPr>
              <a:t>El país ha sido invadido desde todos los puntos cardinales: Canaán fue considerado el centro del mundo. </a:t>
            </a:r>
          </a:p>
        </p:txBody>
      </p:sp>
      <p:sp>
        <p:nvSpPr>
          <p:cNvPr id="11" name="10 Pentágono"/>
          <p:cNvSpPr/>
          <p:nvPr/>
        </p:nvSpPr>
        <p:spPr>
          <a:xfrm>
            <a:off x="251520" y="2708920"/>
            <a:ext cx="6408712" cy="1152128"/>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dirty="0" smtClean="0">
                <a:solidFill>
                  <a:schemeClr val="tx1"/>
                </a:solidFill>
              </a:rPr>
              <a:t>Canaán constituía el puente entre Asia y África, </a:t>
            </a:r>
          </a:p>
        </p:txBody>
      </p:sp>
      <p:sp>
        <p:nvSpPr>
          <p:cNvPr id="12" name="11 Pentágono"/>
          <p:cNvSpPr/>
          <p:nvPr/>
        </p:nvSpPr>
        <p:spPr>
          <a:xfrm>
            <a:off x="251520" y="1484784"/>
            <a:ext cx="6408712" cy="113270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dirty="0" smtClean="0"/>
              <a:t> </a:t>
            </a:r>
            <a:r>
              <a:rPr lang="es-CO" sz="2800" dirty="0" smtClean="0">
                <a:solidFill>
                  <a:schemeClr val="tx1"/>
                </a:solidFill>
              </a:rPr>
              <a:t>Con una extensión de 20.000  kilómetros cuadrados. Tiene una población de 7.600.000 habitantes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
                                        <p:tgtEl>
                                          <p:spTgt spid="7"/>
                                        </p:tgtEl>
                                      </p:cBhvr>
                                    </p:animEffect>
                                    <p:anim calcmode="lin" valueType="num">
                                      <p:cBhvr>
                                        <p:cTn id="8" dur="400" fill="hold"/>
                                        <p:tgtEl>
                                          <p:spTgt spid="7"/>
                                        </p:tgtEl>
                                        <p:attrNameLst>
                                          <p:attrName>ppt_x</p:attrName>
                                        </p:attrNameLst>
                                      </p:cBhvr>
                                      <p:tavLst>
                                        <p:tav tm="0">
                                          <p:val>
                                            <p:strVal val="#ppt_x"/>
                                          </p:val>
                                        </p:tav>
                                        <p:tav tm="100000">
                                          <p:val>
                                            <p:strVal val="#ppt_x"/>
                                          </p:val>
                                        </p:tav>
                                      </p:tavLst>
                                    </p:anim>
                                    <p:anim calcmode="lin" valueType="num">
                                      <p:cBhvr>
                                        <p:cTn id="9" dur="400" fill="hold"/>
                                        <p:tgtEl>
                                          <p:spTgt spid="7"/>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
                                        <p:tgtEl>
                                          <p:spTgt spid="12"/>
                                        </p:tgtEl>
                                      </p:cBhvr>
                                    </p:animEffect>
                                    <p:anim calcmode="lin" valueType="num">
                                      <p:cBhvr>
                                        <p:cTn id="17" dur="400" fill="hold"/>
                                        <p:tgtEl>
                                          <p:spTgt spid="12"/>
                                        </p:tgtEl>
                                        <p:attrNameLst>
                                          <p:attrName>ppt_x</p:attrName>
                                        </p:attrNameLst>
                                      </p:cBhvr>
                                      <p:tavLst>
                                        <p:tav tm="0">
                                          <p:val>
                                            <p:strVal val="#ppt_x"/>
                                          </p:val>
                                        </p:tav>
                                        <p:tav tm="100000">
                                          <p:val>
                                            <p:strVal val="#ppt_x"/>
                                          </p:val>
                                        </p:tav>
                                      </p:tavLst>
                                    </p:anim>
                                    <p:anim calcmode="lin" valueType="num">
                                      <p:cBhvr>
                                        <p:cTn id="18" dur="400" fill="hold"/>
                                        <p:tgtEl>
                                          <p:spTgt spid="12"/>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to="" calcmode="lin" valueType="num">
                                      <p:cBhvr>
                                        <p:cTn id="25" dur="1" fill="hold"/>
                                        <p:tgtEl>
                                          <p:spTgt spid="11"/>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
                                        <p:tgtEl>
                                          <p:spTgt spid="10"/>
                                        </p:tgtEl>
                                      </p:cBhvr>
                                    </p:animEffect>
                                    <p:anim calcmode="lin" valueType="num">
                                      <p:cBhvr>
                                        <p:cTn id="31" dur="400" fill="hold"/>
                                        <p:tgtEl>
                                          <p:spTgt spid="10"/>
                                        </p:tgtEl>
                                        <p:attrNameLst>
                                          <p:attrName>ppt_x</p:attrName>
                                        </p:attrNameLst>
                                      </p:cBhvr>
                                      <p:tavLst>
                                        <p:tav tm="0">
                                          <p:val>
                                            <p:strVal val="#ppt_x"/>
                                          </p:val>
                                        </p:tav>
                                        <p:tav tm="100000">
                                          <p:val>
                                            <p:strVal val="#ppt_x"/>
                                          </p:val>
                                        </p:tav>
                                      </p:tavLst>
                                    </p:anim>
                                    <p:anim calcmode="lin" valueType="num">
                                      <p:cBhvr>
                                        <p:cTn id="32" dur="400" fill="hold"/>
                                        <p:tgtEl>
                                          <p:spTgt spid="10"/>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
                                        <p:tgtEl>
                                          <p:spTgt spid="9"/>
                                        </p:tgtEl>
                                      </p:cBhvr>
                                    </p:animEffect>
                                    <p:anim calcmode="lin" valueType="num">
                                      <p:cBhvr>
                                        <p:cTn id="40" dur="400" fill="hold"/>
                                        <p:tgtEl>
                                          <p:spTgt spid="9"/>
                                        </p:tgtEl>
                                        <p:attrNameLst>
                                          <p:attrName>ppt_x</p:attrName>
                                        </p:attrNameLst>
                                      </p:cBhvr>
                                      <p:tavLst>
                                        <p:tav tm="0">
                                          <p:val>
                                            <p:strVal val="#ppt_x"/>
                                          </p:val>
                                        </p:tav>
                                        <p:tav tm="100000">
                                          <p:val>
                                            <p:strVal val="#ppt_x"/>
                                          </p:val>
                                        </p:tav>
                                      </p:tavLst>
                                    </p:anim>
                                    <p:anim calcmode="lin" valueType="num">
                                      <p:cBhvr>
                                        <p:cTn id="41" dur="400" fill="hold"/>
                                        <p:tgtEl>
                                          <p:spTgt spid="9"/>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Pentágono"/>
          <p:cNvSpPr/>
          <p:nvPr/>
        </p:nvSpPr>
        <p:spPr>
          <a:xfrm>
            <a:off x="251520" y="5013176"/>
            <a:ext cx="8568952" cy="158417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dirty="0" smtClean="0">
                <a:solidFill>
                  <a:schemeClr val="tx1"/>
                </a:solidFill>
              </a:rPr>
              <a:t>Su superficie reducida y su escasa población nunca le permitieron desempeñar un papel inde­pendiente en la política internacional.</a:t>
            </a:r>
          </a:p>
        </p:txBody>
      </p:sp>
      <p:sp>
        <p:nvSpPr>
          <p:cNvPr id="5" name="4 Pentágono"/>
          <p:cNvSpPr/>
          <p:nvPr/>
        </p:nvSpPr>
        <p:spPr>
          <a:xfrm>
            <a:off x="251520" y="3356992"/>
            <a:ext cx="8496944" cy="1512168"/>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dirty="0" smtClean="0">
                <a:solidFill>
                  <a:schemeClr val="tx1"/>
                </a:solidFill>
              </a:rPr>
              <a:t>No hay vida alguna en el agua ni al lado de la costa. Tampoco se ven pájaros en su alrededor.</a:t>
            </a:r>
          </a:p>
        </p:txBody>
      </p:sp>
      <p:sp>
        <p:nvSpPr>
          <p:cNvPr id="6" name="5 Pentágono"/>
          <p:cNvSpPr/>
          <p:nvPr/>
        </p:nvSpPr>
        <p:spPr>
          <a:xfrm>
            <a:off x="251520" y="1628800"/>
            <a:ext cx="8496944" cy="158417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solidFill>
                  <a:schemeClr val="tx1"/>
                </a:solidFill>
              </a:rPr>
              <a:t>Climas moderados, cálidos y tropicales algo único - el Mar Muerto - la depresión más profunda del mundo a 390 m bajo del nivel del mar. y un riquísimo depósito de minerales. Sus aguas tienen un sabor muy amargo</a:t>
            </a:r>
          </a:p>
        </p:txBody>
      </p:sp>
      <p:sp>
        <p:nvSpPr>
          <p:cNvPr id="7" name="6 Pentágono"/>
          <p:cNvSpPr/>
          <p:nvPr/>
        </p:nvSpPr>
        <p:spPr>
          <a:xfrm>
            <a:off x="251520" y="188640"/>
            <a:ext cx="8424936" cy="1348728"/>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smtClean="0">
                <a:solidFill>
                  <a:schemeClr val="tx1"/>
                </a:solidFill>
              </a:rPr>
              <a:t>El paisaje de Canaán abarca en su reducido territorio todos los caracteres geográficos: praderas fértiles y áridos desiertos, valles, colinas y montañas.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
                                        <p:tgtEl>
                                          <p:spTgt spid="7"/>
                                        </p:tgtEl>
                                      </p:cBhvr>
                                    </p:animEffect>
                                    <p:anim calcmode="lin" valueType="num">
                                      <p:cBhvr>
                                        <p:cTn id="8" dur="400" fill="hold"/>
                                        <p:tgtEl>
                                          <p:spTgt spid="7"/>
                                        </p:tgtEl>
                                        <p:attrNameLst>
                                          <p:attrName>ppt_x</p:attrName>
                                        </p:attrNameLst>
                                      </p:cBhvr>
                                      <p:tavLst>
                                        <p:tav tm="0">
                                          <p:val>
                                            <p:strVal val="#ppt_x"/>
                                          </p:val>
                                        </p:tav>
                                        <p:tav tm="100000">
                                          <p:val>
                                            <p:strVal val="#ppt_x"/>
                                          </p:val>
                                        </p:tav>
                                      </p:tavLst>
                                    </p:anim>
                                    <p:anim calcmode="lin" valueType="num">
                                      <p:cBhvr>
                                        <p:cTn id="9" dur="400" fill="hold"/>
                                        <p:tgtEl>
                                          <p:spTgt spid="7"/>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
                                        <p:tgtEl>
                                          <p:spTgt spid="5"/>
                                        </p:tgtEl>
                                      </p:cBhvr>
                                    </p:animEffect>
                                    <p:anim calcmode="lin" valueType="num">
                                      <p:cBhvr>
                                        <p:cTn id="26" dur="400" fill="hold"/>
                                        <p:tgtEl>
                                          <p:spTgt spid="5"/>
                                        </p:tgtEl>
                                        <p:attrNameLst>
                                          <p:attrName>ppt_x</p:attrName>
                                        </p:attrNameLst>
                                      </p:cBhvr>
                                      <p:tavLst>
                                        <p:tav tm="0">
                                          <p:val>
                                            <p:strVal val="#ppt_x"/>
                                          </p:val>
                                        </p:tav>
                                        <p:tav tm="100000">
                                          <p:val>
                                            <p:strVal val="#ppt_x"/>
                                          </p:val>
                                        </p:tav>
                                      </p:tavLst>
                                    </p:anim>
                                    <p:anim calcmode="lin" valueType="num">
                                      <p:cBhvr>
                                        <p:cTn id="27" dur="400" fill="hold"/>
                                        <p:tgtEl>
                                          <p:spTgt spid="5"/>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100"/>
                                        <p:tgtEl>
                                          <p:spTgt spid="4"/>
                                        </p:tgtEl>
                                      </p:cBhvr>
                                    </p:animEffect>
                                    <p:anim calcmode="lin" valueType="num">
                                      <p:cBhvr>
                                        <p:cTn id="35" dur="400" fill="hold"/>
                                        <p:tgtEl>
                                          <p:spTgt spid="4"/>
                                        </p:tgtEl>
                                        <p:attrNameLst>
                                          <p:attrName>ppt_x</p:attrName>
                                        </p:attrNameLst>
                                      </p:cBhvr>
                                      <p:tavLst>
                                        <p:tav tm="0">
                                          <p:val>
                                            <p:strVal val="#ppt_x"/>
                                          </p:val>
                                        </p:tav>
                                        <p:tav tm="100000">
                                          <p:val>
                                            <p:strVal val="#ppt_x"/>
                                          </p:val>
                                        </p:tav>
                                      </p:tavLst>
                                    </p:anim>
                                    <p:anim calcmode="lin" valueType="num">
                                      <p:cBhvr>
                                        <p:cTn id="36" dur="400" fill="hold"/>
                                        <p:tgtEl>
                                          <p:spTgt spid="4"/>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Pentágono"/>
          <p:cNvSpPr/>
          <p:nvPr/>
        </p:nvSpPr>
        <p:spPr>
          <a:xfrm>
            <a:off x="251520" y="5157192"/>
            <a:ext cx="8640960" cy="1512168"/>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smtClean="0">
                <a:solidFill>
                  <a:schemeClr val="bg1"/>
                </a:solidFill>
              </a:rPr>
              <a:t>Puesto que Canaán se encuentra al borde del desierto, su civilización, durante toda su historia, giró en torno a la preocupación por el agua. Para encontrar agua, en algunos casos hay que llegar a una profundidad de 80 metros antes de encontrar agua.</a:t>
            </a:r>
            <a:r>
              <a:rPr lang="es-ES" sz="2000" dirty="0" smtClean="0">
                <a:solidFill>
                  <a:schemeClr val="bg1"/>
                </a:solidFill>
              </a:rPr>
              <a:t> </a:t>
            </a:r>
            <a:endParaRPr lang="es-CO" sz="2000" dirty="0">
              <a:solidFill>
                <a:schemeClr val="bg1"/>
              </a:solidFill>
            </a:endParaRPr>
          </a:p>
        </p:txBody>
      </p:sp>
      <p:sp>
        <p:nvSpPr>
          <p:cNvPr id="5" name="4 Pentágono"/>
          <p:cNvSpPr/>
          <p:nvPr/>
        </p:nvSpPr>
        <p:spPr>
          <a:xfrm>
            <a:off x="251520" y="3429000"/>
            <a:ext cx="8712968" cy="158417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solidFill>
                  <a:schemeClr val="bg1"/>
                </a:solidFill>
              </a:rPr>
              <a:t>La arqueología ha descubierto varias ciudades antiguas en este lugar, como Tel Jum, Cafarnaum y El Magdel, de donde vino Magdalena. Hace poco se encontró allí un barco de madera, que según los arqueólogos, es de la época de Jesús.</a:t>
            </a:r>
          </a:p>
        </p:txBody>
      </p:sp>
      <p:sp>
        <p:nvSpPr>
          <p:cNvPr id="6" name="5 Pentágono"/>
          <p:cNvSpPr/>
          <p:nvPr/>
        </p:nvSpPr>
        <p:spPr>
          <a:xfrm>
            <a:off x="251520" y="1700808"/>
            <a:ext cx="8712968" cy="158417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solidFill>
                  <a:schemeClr val="bg1"/>
                </a:solidFill>
              </a:rPr>
              <a:t>El lago Meron, Mide 10 Km. de ancho y 20 Km. de largo. Es el lago más conocido en el Nuevo Testamento porque la vida de Jesús se desarrolló en su mayor parte al lado de este lago y allí predicaba.</a:t>
            </a:r>
          </a:p>
        </p:txBody>
      </p:sp>
      <p:sp>
        <p:nvSpPr>
          <p:cNvPr id="7" name="6 Pentágono"/>
          <p:cNvSpPr/>
          <p:nvPr/>
        </p:nvSpPr>
        <p:spPr>
          <a:xfrm>
            <a:off x="251520" y="188640"/>
            <a:ext cx="8640960" cy="142073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smtClean="0">
                <a:solidFill>
                  <a:schemeClr val="bg1"/>
                </a:solidFill>
              </a:rPr>
              <a:t>El río más importante es el Jordán, que nace de cuatro fuentes a los pies del monte Hermon y tiene 220 Km. de recorrido.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363272" cy="1944216"/>
          </a:xfrm>
          <a:solidFill>
            <a:srgbClr val="FFC000"/>
          </a:solidFill>
        </p:spPr>
        <p:txBody>
          <a:bodyPr>
            <a:normAutofit lnSpcReduction="10000"/>
          </a:bodyPr>
          <a:lstStyle/>
          <a:p>
            <a:pPr algn="ctr">
              <a:buNone/>
            </a:pPr>
            <a:r>
              <a:rPr lang="es-CO" dirty="0" smtClean="0"/>
              <a:t>   Las palabras expresan la conciencia que Israel tenía de su misión y destino en el plan de Dios.» Jesús tomó estas palabras, y Se las aplicó a Sí mismo. </a:t>
            </a:r>
          </a:p>
        </p:txBody>
      </p:sp>
      <p:sp>
        <p:nvSpPr>
          <p:cNvPr id="4" name="3 Rectángulo"/>
          <p:cNvSpPr/>
          <p:nvPr/>
        </p:nvSpPr>
        <p:spPr>
          <a:xfrm>
            <a:off x="467544" y="2828836"/>
            <a:ext cx="4608512" cy="4031873"/>
          </a:xfrm>
          <a:prstGeom prst="rect">
            <a:avLst/>
          </a:prstGeom>
          <a:solidFill>
            <a:srgbClr val="FFC000"/>
          </a:solidFill>
        </p:spPr>
        <p:txBody>
          <a:bodyPr wrap="square">
            <a:spAutoFit/>
          </a:bodyPr>
          <a:lstStyle/>
          <a:p>
            <a:pPr algn="ctr">
              <a:buNone/>
            </a:pPr>
            <a:r>
              <a:rPr lang="es-CO" sz="3200" dirty="0" smtClean="0"/>
              <a:t> Tanto Israel como Jesús, parecía que eran totalmente rechazados por la humanidad; pero en el propósito de Dios era la Piedra angular del edificio de Su Reino, honorable por encima de todas.</a:t>
            </a:r>
            <a:endParaRPr lang="es-CO" sz="3200" dirty="0"/>
          </a:p>
        </p:txBody>
      </p:sp>
      <p:pic>
        <p:nvPicPr>
          <p:cNvPr id="11266" name="Picture 2" descr="http://t1.gstatic.com/images?q=tbn:ANd9GcSlwD1OdvIqFCkfLjDK6ZdXlilZBSXA0HJorQqqQdeJOKiVA-XH"/>
          <p:cNvPicPr>
            <a:picLocks noChangeAspect="1" noChangeArrowheads="1"/>
          </p:cNvPicPr>
          <p:nvPr/>
        </p:nvPicPr>
        <p:blipFill>
          <a:blip r:embed="rId2" cstate="print"/>
          <a:srcRect/>
          <a:stretch>
            <a:fillRect/>
          </a:stretch>
        </p:blipFill>
        <p:spPr bwMode="auto">
          <a:xfrm>
            <a:off x="5940152" y="2780928"/>
            <a:ext cx="2376264" cy="2880320"/>
          </a:xfrm>
          <a:prstGeom prst="rect">
            <a:avLst/>
          </a:prstGeom>
          <a:noFill/>
        </p:spPr>
      </p:pic>
      <p:sp>
        <p:nvSpPr>
          <p:cNvPr id="6" name="5 Rectángulo"/>
          <p:cNvSpPr/>
          <p:nvPr/>
        </p:nvSpPr>
        <p:spPr>
          <a:xfrm>
            <a:off x="5796136" y="5805264"/>
            <a:ext cx="3024336" cy="523220"/>
          </a:xfrm>
          <a:prstGeom prst="rect">
            <a:avLst/>
          </a:prstGeom>
          <a:solidFill>
            <a:srgbClr val="FFFF00"/>
          </a:solidFill>
        </p:spPr>
        <p:txBody>
          <a:bodyPr wrap="square">
            <a:spAutoFit/>
          </a:bodyPr>
          <a:lstStyle/>
          <a:p>
            <a:pPr algn="ctr">
              <a:buNone/>
            </a:pPr>
            <a:r>
              <a:rPr lang="es-CO" sz="2800" b="1" dirty="0" smtClean="0"/>
              <a:t> Lea Isaías 53:2  </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 to="" calcmode="lin" valueType="num">
                                      <p:cBhvr>
                                        <p:cTn id="7" dur="1" fill="hold"/>
                                        <p:tgtEl>
                                          <p:spTgt spid="112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
                                        <p:tgtEl>
                                          <p:spTgt spid="6"/>
                                        </p:tgtEl>
                                      </p:cBhvr>
                                    </p:animEffect>
                                    <p:anim calcmode="lin" valueType="num">
                                      <p:cBhvr>
                                        <p:cTn id="18" dur="400" fill="hold"/>
                                        <p:tgtEl>
                                          <p:spTgt spid="6"/>
                                        </p:tgtEl>
                                        <p:attrNameLst>
                                          <p:attrName>ppt_x</p:attrName>
                                        </p:attrNameLst>
                                      </p:cBhvr>
                                      <p:tavLst>
                                        <p:tav tm="0">
                                          <p:val>
                                            <p:strVal val="#ppt_x"/>
                                          </p:val>
                                        </p:tav>
                                        <p:tav tm="100000">
                                          <p:val>
                                            <p:strVal val="#ppt_x"/>
                                          </p:val>
                                        </p:tav>
                                      </p:tavLst>
                                    </p:anim>
                                    <p:anim calcmode="lin" valueType="num">
                                      <p:cBhvr>
                                        <p:cTn id="19" dur="400" fill="hold"/>
                                        <p:tgtEl>
                                          <p:spTgt spid="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lnSpcReduction="10000"/>
          </a:bodyPr>
          <a:lstStyle/>
          <a:p>
            <a:pPr>
              <a:buNone/>
            </a:pPr>
            <a:r>
              <a:rPr lang="es-CO" sz="2800" dirty="0" smtClean="0"/>
              <a:t>(2)</a:t>
            </a:r>
            <a:r>
              <a:rPr lang="es-CO" dirty="0" smtClean="0"/>
              <a:t>.</a:t>
            </a:r>
            <a:r>
              <a:rPr lang="es-CO" sz="3800" dirty="0" smtClean="0">
                <a:solidFill>
                  <a:srgbClr val="FF0000"/>
                </a:solidFill>
              </a:rPr>
              <a:t> En el Antiguo Testamento hay otras referencias a esta Piedra simbólica, y los escritores de la Iglesia original las usaron para sus propósitos. </a:t>
            </a:r>
          </a:p>
          <a:p>
            <a:pPr>
              <a:buNone/>
            </a:pPr>
            <a:endParaRPr lang="es-CO" dirty="0" smtClean="0"/>
          </a:p>
          <a:p>
            <a:pPr>
              <a:buNone/>
            </a:pPr>
            <a:r>
              <a:rPr lang="es-CO" dirty="0" smtClean="0"/>
              <a:t>     El primero es </a:t>
            </a:r>
            <a:r>
              <a:rPr lang="es-CO" dirty="0" smtClean="0">
                <a:solidFill>
                  <a:srgbClr val="FF0000"/>
                </a:solidFill>
              </a:rPr>
              <a:t>Isa 28:16:</a:t>
            </a:r>
          </a:p>
          <a:p>
            <a:pPr>
              <a:buNone/>
            </a:pPr>
            <a:r>
              <a:rPr lang="es-CO" dirty="0" smtClean="0"/>
              <a:t>    «Por tanto, el Señor Dios dice así: He aquí que Yo he puesto en Sión por fundamento una piedra, piedra probada, angular, preciosa, de cimiento estable; el que creyere, no se apresure.»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6336704" cy="6048672"/>
          </a:xfrm>
        </p:spPr>
        <p:txBody>
          <a:bodyPr>
            <a:normAutofit lnSpcReduction="10000"/>
          </a:bodyPr>
          <a:lstStyle/>
          <a:p>
            <a:pPr algn="ctr">
              <a:buNone/>
            </a:pPr>
            <a:r>
              <a:rPr lang="es-CO" dirty="0" smtClean="0"/>
              <a:t>    Aquí también se hace referencia a Israel. </a:t>
            </a:r>
            <a:r>
              <a:rPr lang="es-CO" u="sng" dirty="0" smtClean="0"/>
              <a:t>La piedra segura y preciosa</a:t>
            </a:r>
            <a:r>
              <a:rPr lang="es-CO" dirty="0" smtClean="0"/>
              <a:t> es la </a:t>
            </a:r>
            <a:r>
              <a:rPr lang="es-CO" u="sng" dirty="0" smtClean="0">
                <a:solidFill>
                  <a:srgbClr val="0070C0"/>
                </a:solidFill>
              </a:rPr>
              <a:t>relación inalterable de Dios con Su pueblo</a:t>
            </a:r>
            <a:r>
              <a:rPr lang="es-CO" dirty="0" smtClean="0"/>
              <a:t>, una relación que había de culminar en la venida del Mesías. </a:t>
            </a:r>
          </a:p>
          <a:p>
            <a:pPr>
              <a:buNone/>
            </a:pPr>
            <a:endParaRPr lang="es-CO" dirty="0" smtClean="0"/>
          </a:p>
          <a:p>
            <a:pPr algn="ctr">
              <a:buNone/>
            </a:pPr>
            <a:r>
              <a:rPr lang="es-CO" dirty="0" smtClean="0"/>
              <a:t>    De nuevo vemos que los escritores de la Iglesia original tomaron este pasaje y Se lo aplicaron a</a:t>
            </a:r>
            <a:r>
              <a:rPr lang="es-CO" u="sng" dirty="0" smtClean="0">
                <a:solidFill>
                  <a:srgbClr val="0070C0"/>
                </a:solidFill>
              </a:rPr>
              <a:t> Jesucristo como la Piedra fundamental, preciosa e inamovible de Dios.</a:t>
            </a:r>
          </a:p>
        </p:txBody>
      </p:sp>
      <p:pic>
        <p:nvPicPr>
          <p:cNvPr id="1026" name="Picture 2" descr="http://t2.gstatic.com/images?q=tbn:ANd9GcS0qhPhFZQCHe8e3q9MjY7gY460DRtMD6An2tsh-ItEIPatZt2l"/>
          <p:cNvPicPr>
            <a:picLocks noChangeAspect="1" noChangeArrowheads="1"/>
          </p:cNvPicPr>
          <p:nvPr/>
        </p:nvPicPr>
        <p:blipFill>
          <a:blip r:embed="rId2" cstate="print"/>
          <a:srcRect/>
          <a:stretch>
            <a:fillRect/>
          </a:stretch>
        </p:blipFill>
        <p:spPr bwMode="auto">
          <a:xfrm>
            <a:off x="6516216" y="332656"/>
            <a:ext cx="2376264" cy="3024336"/>
          </a:xfrm>
          <a:prstGeom prst="rect">
            <a:avLst/>
          </a:prstGeom>
          <a:noFill/>
        </p:spPr>
      </p:pic>
      <p:pic>
        <p:nvPicPr>
          <p:cNvPr id="5" name="Picture 2" descr="http://t1.gstatic.com/images?q=tbn:ANd9GcQdW9D5y38GPTZRUQyAWa9DcRqsno1ugdrpVpA2NJxenCfvC0o_"/>
          <p:cNvPicPr>
            <a:picLocks noChangeAspect="1" noChangeArrowheads="1"/>
          </p:cNvPicPr>
          <p:nvPr/>
        </p:nvPicPr>
        <p:blipFill>
          <a:blip r:embed="rId3" cstate="print"/>
          <a:srcRect/>
          <a:stretch>
            <a:fillRect/>
          </a:stretch>
        </p:blipFill>
        <p:spPr bwMode="auto">
          <a:xfrm>
            <a:off x="6660232" y="3717032"/>
            <a:ext cx="2232248" cy="28803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904656" cy="6336704"/>
          </a:xfrm>
        </p:spPr>
        <p:txBody>
          <a:bodyPr>
            <a:normAutofit/>
          </a:bodyPr>
          <a:lstStyle/>
          <a:p>
            <a:pPr algn="ctr">
              <a:buNone/>
            </a:pPr>
            <a:r>
              <a:rPr lang="es-CO" sz="2800" dirty="0" smtClean="0"/>
              <a:t>(3)</a:t>
            </a:r>
            <a:r>
              <a:rPr lang="es-CO" dirty="0" smtClean="0"/>
              <a:t>. El segundo de estos pasajes también se encuentra en </a:t>
            </a:r>
            <a:r>
              <a:rPr lang="es-CO" i="1" dirty="0" smtClean="0"/>
              <a:t>Isaías: «En cuanto al Señor de los ejércitos, a</a:t>
            </a:r>
            <a:r>
              <a:rPr lang="es-CO" i="1" dirty="0" smtClean="0">
                <a:solidFill>
                  <a:srgbClr val="0070C0"/>
                </a:solidFill>
              </a:rPr>
              <a:t> </a:t>
            </a:r>
            <a:r>
              <a:rPr lang="es-CO" i="1" u="sng" dirty="0" smtClean="0">
                <a:solidFill>
                  <a:srgbClr val="0070C0"/>
                </a:solidFill>
              </a:rPr>
              <a:t>Él consideraréis santo</a:t>
            </a:r>
            <a:r>
              <a:rPr lang="es-CO" i="1" dirty="0" smtClean="0"/>
              <a:t>; a </a:t>
            </a:r>
            <a:r>
              <a:rPr lang="es-CO" i="1" u="sng" dirty="0" smtClean="0">
                <a:solidFill>
                  <a:srgbClr val="0070C0"/>
                </a:solidFill>
              </a:rPr>
              <a:t>Él es a Quien debéis temer y reverenciar</a:t>
            </a:r>
            <a:r>
              <a:rPr lang="es-CO" i="1" dirty="0" smtClean="0"/>
              <a:t>. Y </a:t>
            </a:r>
            <a:r>
              <a:rPr lang="es-CO" i="1" u="sng" dirty="0" smtClean="0">
                <a:solidFill>
                  <a:srgbClr val="0070C0"/>
                </a:solidFill>
              </a:rPr>
              <a:t>Él llegará a ser por santuario</a:t>
            </a:r>
            <a:r>
              <a:rPr lang="es-CO" i="1" dirty="0" smtClean="0"/>
              <a:t>; pero a las dos casas de Israel, por piedra de tropiezo y por roca de escándalo, y por lazo y red a los habitantes de Jerusalén» </a:t>
            </a:r>
            <a:r>
              <a:rPr lang="es-CO" i="1" dirty="0" smtClean="0">
                <a:solidFill>
                  <a:srgbClr val="FF0000"/>
                </a:solidFill>
              </a:rPr>
              <a:t>(Isa 8:13-14 ). </a:t>
            </a:r>
            <a:endParaRPr lang="es-CO" dirty="0" smtClean="0">
              <a:solidFill>
                <a:srgbClr val="FF0000"/>
              </a:solidFill>
            </a:endParaRPr>
          </a:p>
          <a:p>
            <a:endParaRPr lang="es-CO" dirty="0"/>
          </a:p>
        </p:txBody>
      </p:sp>
      <p:pic>
        <p:nvPicPr>
          <p:cNvPr id="2050" name="Picture 2" descr="http://t3.gstatic.com/images?q=tbn:ANd9GcTMdy-nlDy4csIhwFV2coeU5-aODBYaDWYep9dRDoQHh4ITC5Bd"/>
          <p:cNvPicPr>
            <a:picLocks noChangeAspect="1" noChangeArrowheads="1"/>
          </p:cNvPicPr>
          <p:nvPr/>
        </p:nvPicPr>
        <p:blipFill>
          <a:blip r:embed="rId2" cstate="print"/>
          <a:srcRect/>
          <a:stretch>
            <a:fillRect/>
          </a:stretch>
        </p:blipFill>
        <p:spPr bwMode="auto">
          <a:xfrm>
            <a:off x="6084168" y="1412776"/>
            <a:ext cx="2808312" cy="432048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a:bodyPr>
          <a:lstStyle/>
          <a:p>
            <a:r>
              <a:rPr lang="es-CO" b="1" dirty="0" smtClean="0">
                <a:latin typeface="Agency FB" pitchFamily="34" charset="0"/>
              </a:rPr>
              <a:t>¿Cuántas opciones nos presenta Dios?</a:t>
            </a:r>
            <a:endParaRPr lang="es-CO" b="1" dirty="0">
              <a:latin typeface="Agency FB" pitchFamily="34" charset="0"/>
            </a:endParaRPr>
          </a:p>
        </p:txBody>
      </p:sp>
      <p:sp>
        <p:nvSpPr>
          <p:cNvPr id="3" name="2 Marcador de contenido"/>
          <p:cNvSpPr>
            <a:spLocks noGrp="1"/>
          </p:cNvSpPr>
          <p:nvPr>
            <p:ph idx="1"/>
          </p:nvPr>
        </p:nvSpPr>
        <p:spPr>
          <a:xfrm>
            <a:off x="0" y="1600200"/>
            <a:ext cx="9144000" cy="5257800"/>
          </a:xfrm>
        </p:spPr>
        <p:txBody>
          <a:bodyPr>
            <a:normAutofit/>
          </a:bodyPr>
          <a:lstStyle/>
          <a:p>
            <a:pPr algn="ctr">
              <a:buNone/>
            </a:pPr>
            <a:r>
              <a:rPr lang="es-CO" i="1" dirty="0" smtClean="0"/>
              <a:t>    El sentido de este texto, es que Dios está ofreciendo Su señorío al pueblo de Israel; que, para los que Le acepten, Él será santuario y salvación; pero a los que Le rechacen Se volverá un terror y una destrucción. </a:t>
            </a:r>
          </a:p>
          <a:p>
            <a:pPr>
              <a:buNone/>
            </a:pPr>
            <a:endParaRPr lang="es-CO" i="1" dirty="0" smtClean="0"/>
          </a:p>
          <a:p>
            <a:pPr algn="ctr">
              <a:buNone/>
            </a:pPr>
            <a:r>
              <a:rPr lang="es-CO" i="1" dirty="0" smtClean="0"/>
              <a:t>   De nuevo, los escritores de la Iglesia original tomaron este pasaje y Se lo aplicaron a Cristo. Para los que Le acepten, Jesús es Salvador y Amigo; para los que Le rechacen, juicio y condenación.</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0.gstatic.com/images?q=tbn:ANd9GcS05KPU4B8y4kJzu5-q7bRD7oOAj64h3J9Gkpihc7zpzTsl_uXm"/>
          <p:cNvPicPr>
            <a:picLocks noChangeAspect="1" noChangeArrowheads="1"/>
          </p:cNvPicPr>
          <p:nvPr/>
        </p:nvPicPr>
        <p:blipFill>
          <a:blip r:embed="rId2" cstate="print"/>
          <a:srcRect/>
          <a:stretch>
            <a:fillRect/>
          </a:stretch>
        </p:blipFill>
        <p:spPr bwMode="auto">
          <a:xfrm>
            <a:off x="395536" y="404664"/>
            <a:ext cx="8352928" cy="5976664"/>
          </a:xfrm>
          <a:prstGeom prst="rect">
            <a:avLst/>
          </a:prstGeom>
          <a:noFill/>
        </p:spPr>
      </p:pic>
      <p:sp>
        <p:nvSpPr>
          <p:cNvPr id="45058" name="AutoShape 2" descr="http://t1.gstatic.com/images?q=tbn:ANd9GcQJqt-ouJD0hz2c1IxEylb6joB32Pri44KXmbAnOCGPvBkjOBsy9pyKqHmTMQ"/>
          <p:cNvSpPr>
            <a:spLocks noChangeAspect="1" noChangeArrowheads="1"/>
          </p:cNvSpPr>
          <p:nvPr/>
        </p:nvSpPr>
        <p:spPr bwMode="auto">
          <a:xfrm>
            <a:off x="63500" y="-487363"/>
            <a:ext cx="1352550" cy="10191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45060" name="AutoShape 4" descr="http://t1.gstatic.com/images?q=tbn:ANd9GcQJqt-ouJD0hz2c1IxEylb6joB32Pri44KXmbAnOCGPvBkjOBsy9pyKqHmTMQ"/>
          <p:cNvSpPr>
            <a:spLocks noChangeAspect="1" noChangeArrowheads="1"/>
          </p:cNvSpPr>
          <p:nvPr/>
        </p:nvSpPr>
        <p:spPr bwMode="auto">
          <a:xfrm>
            <a:off x="63500" y="-487363"/>
            <a:ext cx="1352550" cy="10191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1266" name="AutoShape 2" descr="data:image/jpeg;base64,/9j/4AAQSkZJRgABAQAAAQABAAD/2wCEAAkGBhQSERQUEhIVFRUVFBQVGBcYFhQVFxcVFBUVFxUUFBQXHSYeGBwkGRQUHy8gIycpLCwsFR4xNTAqNSYrLCkBCQoKDgwOGg8PGi0kHyQsLCwsLCwqLCwsLCwsLCwsLCwsLCwsLCwpLCwsKSwsLCwpLCksLCksLCwsLCksLCwsLP/AABEIAMIBAwMBIgACEQEDEQH/xAAcAAAABwEBAAAAAAAAAAAAAAAAAgMEBQYHAQj/xABPEAACAQIDBQQGBQgFCgYDAAABAgMAEQQSIQUGMUFREyJhcQcygZGhsRRCUsHRFiMzU2KSovAVcrLS4RckQ0RUc4KTo7ODlLTC0/E0NWP/xAAaAQACAwEBAAAAAAAAAAAAAAAAAgEDBAUG/8QANREAAgIBAgMFBgUDBQAAAAAAAAECEQMSIQQxQQUTIlFhFDJxgZGhFUJSsfAjM+EkQ4LB0f/aAAwDAQACEQMRAD8APg8BED6unuqUwuyo2+qEHUnU+QpKNEVXklJEUSF3I9YgEBUX9pmKqPO/KmsGLxM/eaRsPEfVhgJSy/tuO856ljXCeFNam6NqyPlRa9iYZY7le8La6+OmlT6Yi9hkPwqrxSOEJR5JDbTtrvZiNCsvrjyJIPSpgbaIRRls9hm0tY87Vhy41dxd/uW6m+aJSHZir3hoTThcKov401XaqmwOnQ9eXz0oWcuczdwjTgLVXSXNFT1PmxeLAFQcrcTQkwkvJh8aQxGPiAZM9iByJB4kXXrqCNOYNV19oyg6TMRfjflV8Yw5STBanui2Q4dx61jSpjDDVbVGbFlkdWJlY66cNPOpCDP9Yg68bW0p13fKKYkk73IzE4clw2U6c9NbdRUrhCuXXjStqhNpY1lfLYWvxpUu6abV/Ea+8Wkncg600xcpTgL0aHvoCelQWM2y6uVB8Ba99PADWmySU0lpr4CwhbHO31ZojGi+tz89aR3e2bIAuY3ykgE3vbp5UbB4ktzzX4HwPjU8j5RwqvFBSlUtkWTeiNIVRbUcCgDegDXoscYxikjEwWoVx5LU0m2iitZmsfGkyZoQ2slRb5C7r4UkcOM+awBta/O1dTGo3BhrwooTW5PlXOzadXh3THSa5i0eEAvbmb0xO7cPa9rY59Nb9PDlTuInmwPlQGMXNlzDN0+Py1tV8Vgls4UFyXUY7R3chkuezTPa2bKCbdD10qr4r0dYbLYqNQb9dehq8ajXrTaaC5rBncbuCotxyfJmYn0VxI9xwp7FufHEQ2S+XWx4E8r1TvS7vtjMNj2ggxDRoIoyQuUHMwJJzWv051EeireiZ9ohJ5pJO2Ro++7P3vWW1zpqPjV3s2WWPvHLpZYs0FKqNh3TwSrLICg1XjYWAvw9tx7qkdu7kwzLfIoOnIcq5hsG4cFbX/njVgZSUILWJFrjl5VVghGadrfoyMr0ytMxHEejvNMydnboRw46Crtg/RbhI0W6agC/DUn/ABq34LZYj1vmY6kn7qcyRXYG/q628evzpu6ySj4n8hXkSfhKV/kjwfMG/nb4UKtzbRQG1+GlClcsS/ML/U8ijbybKXsCoFlMuFZ/FFlcG/gGeP3ipGeOJGVGUWtpYcOlTW0IEdToCbEWIbKysLMjW5Ec+RAPKoU7Ww6WWdghXT86RG1uHrOMj+YYX6ClV5YRS5roWKSTew/2bLGe6L2Fx0qPx+2olV3ZljETIrZlkzXYEqiC35xjlI0sBqb2F6Rxe9cAGXDkSyfVWKz6nhmky5FH7x8uNO9obIfEDDluzFpI5JRcaFBILDrftT7vGmx4lB3kX33Ilkv3RptXbELBxMptD2DvbMrATFMgK3uCCwup4EHwo+197URpIrkPDlDARufWtor8GYA3tYA2NjR9r7ogo4w5QGV4me5se5Kslxbj6treNJPsHEtJGihRGjMTI0hcspUARoAoKJcZstzY1clgcbr5NiW7K/tTaEQlgkEkjscJcJ2Di4bET3YtnOTW4sQfV8dJRJIxL2Jb84QumR8qM4BVJZQbKxuORAuLml9qbvSrIOziR5OyMQftnUKrOz3aPL3iC72sw4i4NqLiXnhLFIY5JGCZm7TKGdAoV3iykkjKL2YA21qyU8M3brp5/P5kx1dB7u5tUWKi47zDyKmzBvEEWPjUxtfeBcMhdyoUZeOYsWcvlVFUd49w6aceOmsfuxsd44Akly5ZpGa4sWc5m+JNIbewbSSwRixAljka5sQI+00HI37Q+4dawYskI5X5blk46l6j1970EgjBVn7MylQrnudmZRmawEZKA2Bv8aY7U25HKFy6dpG0qHqqMVObobj412Dd6YPiGsnfjRE10OSEw948RcG/mKZYvZLwRYcCETPHGU0l7O2a2ZScpzKWF9LEXOutbZywzVbL+L/JTDVGWxIwbfXvxB1V4hKGJzqg7IXZi9rKLXPPgeHOvNi1leHLIWXEmZUYpJH+hF2dbnMVIJAbTgdKkotkynBYjtMnbztM7DUKO2VlIB8A2nkKjHijjaORVUyxLl42B7pUjTh6x1pdXDppJFsY5Nw+y96YYYMO1yiyr+bQI0rlVNmchSLKGuL6k2NhpVuwO8aM7ISMyhTobgq6hkdTzBBBqg4LZxSDDqYFmaFcq5ZeydQxBZCcrBlzd7kQSbGpPY+y5+3knmQKz5AET1Y0jUKiA8dAKTIsKjcOf3JUZSfiLniNuBEZ2soCu5vc2SNczEAasbDgPGm+zd7UkCHKw7RsiAqUJa11BDE6EXIYG2h4Wpnt2UDDuXjzKIcRdcxXMOwk7uYarfhcdaabH2PiMQYJJMsMUQDxorGVi5XKrOxAuAulrDQnretnByTgnL1M2VVLYexb4JIJGS5WMMcwR1VgvrGNm0e3PQG1yAbVH7R29HZHaQWeQxIoSRpHcZdI4tCw74Obu8eGopTFbFxRjOFjhjjibMuftMwVH9cRplBBIuO8WsCQKc7V3QeSaArl7OJX1PG7JEnD/wAIG/j4U+TBi3dW/IITaZFxbTBaRAbmKV42twzIbEjw0pziNtLHEXeRUSLLmJDEkyEhVRVF2YleHO/EWpJN02gBWOI5b3uNb31vSGO3bmlisAqoZYXYuSCFhZmuFtrfPb2VzVDGp+Jbeprc3p2Hse8MfaRRq6mSaNZEUJJfI6FlMnKO9iOLa+Fdw+2IJZMNNY3ckRm7DvBFY5l4eqwHsprDssRzSTZ0YrDDFELkZjDfVuYve3OobBwZEwqtdVgLO7DvNdkCEKBx0UW8T4Vdowfk2Krk/eNNXGg8aH0kVXN2u1kh7Ryq5mZlS/qIT3VueNhUsYWHEgeNxasuRO6bslRiedfTXNm2vP4JCP8ApL+NMvRSt9rYT/eE+5HrnpWkzbWxWt7Mi38o0FKeiT/9thj0Mh90T13eXD/8f+jN+Y9MpLlOlH+ljXjTGTEk8gKSaVunwNedpo26YvmOvpxU3vSf9Kd4kH2Uh9EkfgnK/wDhRcLsZ3ILAqL69dPChQm+VjXj6gkTMS2upvQqxpCAAAKFW+xyfUT2n0K6sGJAv2nvtQMMjA5yreB++pKSQHQUikZB4C1ZNTHXqN8Phcvqog62FKOWB/RBh4H7jS30vL099EG0QRf4g1FsmpPoERs3+hPwp4sAI9W38+FIRTZvrnypdMQBxb31FiSsKYBw19xptBsmNGJ66mnzyBhYEUjJhyRbMLUpCk+rFiL6BtPOm2KwUZsSdRz8etJrs/LwI95pKSFXBAZWt+1bWix0lezAcakAPezeF6j8ZvI7L3IBfkSw08bUMZsEstlW3O97moo7pPpe/idasjKPVluiHOxHaO0sY+giygixKjj7aYw7JxNrtE2v88KPtXZE+HYZZHK6cyKQxmLlVgwkextbMTcVpi7XhohonIsVLAumHJNtTa/xofljNYgwWJ4aHQ9dajk3gxRtkAYAchcHz8aZ4veTEG4ZQtuWXWhRt7pfUh11Jqfed3iMcsasD1/CnWD3tZLCwyjQDhYDkKo77ULHWuHaZq5Yyvw+RrkW3FYAkHrprTldoFh3VN/H76x+PeCQHRiKkId8ZhaznSo05FyYrjDoayrkix08qitrbJMzL3jlANwDa/tqkxb6znjJ8BXW3mlbjI3vonqlWoWMKdpknPu7IupZLdc3wrmF2QSL5lBJsAb6+6ok7XY8WJ9tGXaRpKkXL4k1GCl1Nr+/406jxRPdNra8RwqDjxtOI8ZrelcQMF9ITX2ni/8AfMPdYfdUt6HZMu042sDZJTY8PUI++q7vXPnxuJY63nlP8Zqf9FRC43MSABHJqSAOA5mu/k/s16GBe/8AM9By7YS2kYzX56i1Gj2+ABoB1AGmtUfHb54OK+fEpfopzn3Leq3j/S3hluI0lk8bBB8dfhXGjw+SXJM1NwXM2jB7xRsQp0ubX5VKs/SvMGN9Lc7fooo08Tdz9w+FW30a7/YiUSLLJnf1l0A7osCLD2e+tcsebHjbf+SnwSlSNtzv0FCqcN9GHFdfOu1h1S9fqWd0/Qqv5QSE3LU/XfZguXQ6WvreqJJjPGkjiqveCL6E94y3z7xs1+8bUzG2WHBiPI1WxiKU7am7pInvGyxjbT8c7e80+we2jzYnzNU9cRTlGbLm5Xtx5/yKWWJEqbs0GHeBFHG/hR8Liu3cGGTIRxudKqcXZr2ciFpBYB0+sjD62mhU259akcTsxMSnbYWQI3evG3dvk426VklCKZot0XjFYGVoiFdWax4f/dUJsFPHNYZi9+Qv/hVew28kqHSRgfOrRgfSGqR95bu3rHTU8qZYZ4+SsrU72sk4TjYwGLnKNTmI08/wqx7NxshiDPZjfXLrpysBwNUKbfzMpQjMCb68QfCpvdLeCFiFBKya8Dow9ulU5MUqtoa4tUWmDFalZFbXhdeA6Gm21dkxyctdbacKl4cSh+up9oNqi9rbbgT1pcpHIc/OqVFrkJFvVsjmF3c7KICJ7G972BvUNit12kbvDgDY8yepp3HvtAh9dmFtABp8aEvpAhytlzZuWg41dGL5qydU1tzKriNxpQmbhrwNQOL2PIhPdNW/Fb+FrA6Hmx9UeSDj7TS2J30wuQH130uMmUeOtXKeWPSwqL5medmwNiDTrB4N3bKqm9XF94cGyZmVM2tly2OvC5513Ab14NQCY3zC3IceZvTvLOvdI0JdQuxNxpGP5zQX5EfOpbbG6KqjNGDpbQH38aaJv5Gsl0Vuz9lzfieOnxqY/LzDWv3/AN3/ABqn+o3bIbae3IoQZVJEksceXjndU+ZpttferAQgZMWsh5hAz6+YFvjWN42fPI7fadj7yTSF67ceBXNtmZ530Rpk/pRhX1I5H88qD76jcT6WZz+jhjX+sWf8BVFrlXrhsS6CPLIVxOILuztxZix82Nz8TRM9FoyoToBfyrQVHL0Kk8Hu1iZPVge3UjKPe1qnMF6N5mt2kkcY9rn3DT41XLLCPNjKEn0KhWleg1A+NkUjhh5PHiya/OlcH6OcGlu0kmlPP1Yl+Fz8auW7CYXBMWw+HWNiMpYl2cgm5FyeGgrDxPFQlBxjZdDDK0yYxGwO8bE8aFTUO1JCoOeLXwP40K4mqRt0vyMFM9ASU83f2nEpeHEreCYAM4UGSFlvkmjNr90k3X6wJpDa+y3wspiksdAyuuqSRt6ksZ5qR7tRyrt6drMKZxZKOJKkdlQphoRjcSgcXK4aA/6xKvFmH6lDqx5mw84M4pmLNIQWZmZrAKLsbkBRoBc8KhwpWyUx32tcOJtzpk01EaWlomx8McwNwTpRfph628qY566JKnSgseCauGemvaUA9FBY7WWnWFxZU3BtUaHpRXqGuhKdE3HtdwbhyD50VsczEksST1NRgJBIIseYOlLoaTQkPqbJBMSaMcRTISUVpKjSA4mxVNzNTd5KL2lNRA7E1HWWmQelUkoaAkI5qcJiNLX+NRrSd0+R+VTm8G2sQmLkiilEcaJh8qiHDm2bDxM2rRk6sxPHnRGCabb5A21sZbithyCV0RGazEAgEgjkb+VqcQboYlvqBf6zKPvq/DbuL/2n/oYX/wCKpDdyV5cbF20naaSCxjiUWEUpF1RQDr1FbO/ulH9inu+rKHh/R7IfXlRfIFvwqQj3AhUEtI7WBOmVRp76ltk4otDGSbkqL+6lsVPaNz+w39k1mefI5VZascaMnNXD0d6PMf2U/tH8Kp9XDcPTtj4Rj+0a28R/bZRj95F4M1DtqZ9rXO1rkUbB2ZqMs9MTJXO2ooCVXHsBxrlRnbUKjSgsrC4Rvsn3Vad3JI54/o2MR2jgSXERMpAkjESmSaAE/UdVOn1W1HhLzY7D5iEKZiOJFh5DxqM2djc804IAIwmO4DphZau4fNKU0qEy4lGPMg8ZLJjZhNJkQFQsUYPchhX1I0HKw95JNP33MlsSMhCgZnMkccYzeqO0kKrc9L3qDinHZqBxsKmnCYvBwQ9vFHJh5ZnKTyLEkqzZMrrI/dLJlK2JvY6Vck5z3YlpR2Ijaey3gkMcqFHABsbag8GUi4YHkQbUjhcC0siRxjM7sFUaC7HgNdKkd5cbGRhMPFIs30aF0eVNYy0kpcRxsfWVBoDw1NqiY5CCCCQQQQRoQQbgg8iDTSiosVboWwuzpJJRDGhaRmKBLa5hcFdeFrG9+FqejB4udMNCAXS+IECAR95lIacBhq1rDifKpnam8MCxSYuJrY7FRiBowLdi5BXE4pbcO0QLa3Au/jUNPjxHhtnCGS0sEuKfT1kJeIxsR45T52qzSl1Ftsj9n4CSeQJEpdyGIAsNFBZiSdAAATrUgmCxeK+jIAXUQOYRaNAIEdg7s+llDAgs509uspt7bGHWGWTCsBiNoALLGAR9FTjiVU//ANZLW/ZvULtuVWgwUaNcphJ0dQdQWxMrBWt1UqbeVTpS6hbJD8iMYM2aAjLfQvEC+VM7diC15bLrdM1LbvYLFhO1wscQLkJHNIYVYMOP0YzMAX1tcAkaWsaJt/eZxtCSaB1kyYeOGF2u4hDYeNZDCLgKwYyC9jqzaU+GIinw2DVV2cWggEDrjJJImQqxOeMiVFdGBv3QWuDe/KYwhq2ZDbor00MiSOsxcy5z2naEl8/PMTrel8JC0jqiAszMFUDiSTYAUfeHav0jGSyCRJRliQOiPGjdmiqSquzMRcWzE3NgdKdbrTlcbhirEHt4hcGxszgEe0EjyNZ5Lx0Wx5CmM3cxESuzoLR27QLJC7xg6XkjRyyDxIFNsDsmafN2UZYL6zaKi/15HIVfaRTxhDgWxshnglmlXFQRxQsXJOIYqWmOUBFUE6HUkDpS20YcPIMOJcXEuAhgiJgSS88k2W8wbDjvGRnuM7d0C1jV3cxsXWyP/JXEmZoREM6okjfnIsipJ6jGXNkGblrrXMRupio0d3hKhA5YMyB8sbZXcRFs7ID9YAjxpTejaqYrHRzLZVMGBLIpOWNlAZoz1ycPZSe3NtyPitovE6v9IeWEStd2GHzmyQsTZVKhRwOg0tUOGNXuCcmIbN2JPOC0UZKL6zkqka/1pXIUe+uY7APBK0Uq5ZEtmW6tbMAw1UkHQg6Gp3baYZpUeXEwvgcPHF2GEjkDSyMEBZHgGqO0mbM720POmG8+PXE7QnmSzB1w57tyobsIw6jya49lLPHGMbJjJt0RzcD5H5VL7zf/AJ8/9TC/+lhqPjkeO7Kq3Aa2dEkXUHijgg+0VNb1bdlGOlVfowCph/Ww2GZu9h4mN2ZSTqTboLCkhTg7Y0r1Ihgam9z2/wA9h85P+zLUZ/TU/XCf+Uwn9yne7u0SMbHNO8aoocErHHEg/NSgErGAL3YC/lSxUVJbkttp7ERsd/zEf9RflSu0ZbQyf7t/7JpLZqKuER2lQPdEEPe7Qgr645ZRwPlSW13/ADEv9RqVx8fzJvwmf1btzNFkPinyNVGrhuqLRt4sv9kVv4l+AzYvfRYc9DPSOahmrlmwWz0XPSeaik1JAtnoUjmoUEEU2O6aGuJtR1LFGysyuhItfLIpRxr1Uke2nU27U6i5jP3262ptJsaQcVI4fGnjOHNMVwl5DNGsLdK7xp9gtkPIwVQbnSrjsjcuNWHbSITzTX3E8KTJxEYbsaGGUihLH0FO8PsyR/VjZvIE1tGC3GwbDSNbnqT8KsGH2bHEirmUKvDhWOXH/pQ3dxi92ee8RsaaP142XzFIHDnmK9FTbFhmXvhWAOnLjTcbm4bnGuot7Khca63iDUPM8+dn4UcIOlb/AIjcjBvocOvmLj4imw9H2AjBJhHW7M2nxtTLjY1yE26GHRwjpUlDBhslmjdm65rD3WraMLgcE1kVY2K8AASKidqbJwUchL4QsLXzKGt436Uvtd9H9S1Jcq+xkjYdR6qm1L7Nn7KWOQJcxujgXIuUYNYn2Vpa4nZ9jbDewn/GjpLs8f6qP58b064lp+6ydBlcWELM7sti8jvpyzsWtf21M7L3RbEMAtr+I4VoUW0MALf5sLDwB+F9aetvPhF0WLS1rgKLeVRLiJy3SoFGuhW8B6KM1s0nnoORqywejbCBMrJc9bkfKjYTePDC2USC389alV3kgP1yPZVUZtrxsWev8q+xTtvbgR5gMNhddO+WOXxvc8aY7G3LPaFZUF+n31oS7diN++LDne3HpRY9p4e5bOgPC5Nvd4Urk+UWTHJJLeIwwm6WGIs+HUkdRxpHaG6LMxZMS6jQBeygewAAAzOhJAHU1MHbcI/0g9mtFg23EVLFgAD49dDT48ksaqMimSlJ3RXZ90p19XEs/wD4OGB/7dQeN3fjzntRJLIwC/US1gbC0agc+Nq0A7dhA/Sr7NaKNrQk3BGp42+dE802t5D47XOJl+C3JLuA6SIp4HLceHLSmu/no/bD4GeYTKVRB3SpDd51UC/DnWw/TA+kbKT8h1tVF9M2OI2TMoN8zRqf+Yv4U2HLJ5Yq+qCcm09qPNlaBubswthmfl2hHuVfxrPxWt7nTldn5LjvTSE9eCDj7K7fGyccexn4dJz3ETgv5vTjD7HzcXVNL948fKwpWZRa4+NJYYm+gzeFctydbG2kFxOzAn1w3iAfvpk8GtWLBbGaVSUKgjiCTf2DnUVPEVJB5VEcl7BKPUZdgPGhS+XwoVZYmk1JQGIHZnpcrpbpqKK2zIrG8Nybmxsbn7qZrtWT7RohxbH6x95rj92zZqCYyJhpHhh7tQKZYKVFYZ4WNr31+V+FOpcSx4E03KAcquS23IbskMZvTGoyRQNm5G4+NRmJ3lkC2ETZx4XFvZRtefyFKQxheCLfrlqFGK6AlXIjMRvXiWABDi2ui2+Qp/srfqVD+cR3FuhvflTtTfSwA8BTjtiLBeXgPwqXKLVaSNCfUiW9IGKzkhCFvcKU5dL2vTXbO/c065SgVegHH2n7qsiY2S4N+HgKOcdITw5/ZH4Uaor8q+ond77FM2bvNLEbr8dadY7eyab1nt4L3fYbcR59atcsrNxX+EfhR0Y8Mg9ir+FT3kbvSS4N7tlCSeinF1o+Gw4vm7Fr89BYjxFqp3pF39wuFVoo40fE8LALlj8WIGp/Zq3FOWWWmMSubUOZFPjKKhkOoRiPAEisyxW+GLkFmne3QHKNOFrVaf8ALVjPoogAVXC5O2BOew524ZvGujLg8qSqmZ+/jZYdpbdXCgduShPBSO955eNS+6mMTH3EE8eYfUYkOfELxtWF4nENIxZ2LMdSSSSfaafbtbZbC4qGdeKODbqODD2gmrpcAtGz3F9odnoYbn4g37y6f1vwrqblT8WdB5XJ+VLpvWdCAtiL++lsPvlyyg68b1wrmanr6UNjupNwB+FvvprLuvib2AFWKLe2PmD7KU/KuLo1CkyHLJ5FXTdrE8x8CafQ7uuupZvaLCpd960HBSfhSke8ELcbg+2ocmydU1+UjcNsfK18zG+lh99VX0zMo2Ww1v2sQF/Mkj+Gr++2YuA58+FZ76ddpxts5FQ3JxEfuCSGreEV5435iZZy0u0YEorcfR5sKJ8CjuxuXl0HQPYfKsRhF2HmPnXo/wBFsEZ2Xh8zWY9qTpfjK9djtNtY1XmZeHdTEJ93In+uV1+yTpT7Z2wMNHYl3LA8baH2VaYdnIdR8VFJS7MUHl7BauA5uuZv1xbI6SWFMzRpZj+yAKhTseBmJZmDG5JA0v0Aq0SbOjy8Bm9vCmbbKHWlToaL2IobJw/6xj/wmhUj/RY60KNXqxrGzYBOtEODXrSX0jxrnaUqky/uxdcInn7aOMMn2R7zTPP4iuifx+dGphoHi4dPsD40sgUf6Nf586YfSPEUFmvzqLYaCXXFDmifuiuNNGeMa+y4qOWYfyaP9I8KWyO5Q/E8X6v+I0tHioh9Q/A1FiYHkaOJvA0WQ8K8yYXaEY+p8BRv6YQfVPuFQpxHgaq3pA3x+h4Y5NJZO6nh1b2fOrMUJZJqEebKp4YRTlIa+lP0tGIHC4M5ZDpJID6g+yv7XjWHSSliSxJJNyTqSTzJrs0pZizEkk3JPEk8SaTr13D8PHBDSvmzjSlbBXRXK7WgUNUjsvYUsskQET5ZHADWIFri5B4cKtvo3GBPexIQSxXtnNkYH6xB4sOFXTaXpFwEC9xu0IGix8PLMdBXOz8XOM+7hBs2QwRcdcpIkN48ZFhMJJKIwSiALcsbtwW+vWswx2/irhEgw6EOQTJK3rFm1bLrpqeNMt69+pcb3bCOK9wg1vbgWbnUNsvY8uJkWOFCzMbeA8SeAFJw3CLHC8vO7GyZnJ1D4Gz+jHF5sCvaZJWDG5YZioIGVb+Xzq1Myfqo/wB2obdHdwYPCpDe7as5HAu3G3gNB7KmCtcLPOMsknHlZuhjairOIEB/Rr7v8acI6/q0/dFJdlR1iqm0WaRYzjov7o/Cs79Ns/8AmkA6zk8OkZ/GtA7Os19NxtDhh1kkPuVfxrZwNPPH+dDPxCrGzKMIO8PMV6K3AnKbOwwBt+bJ97sfvrzrhfXFeid0I7YHDf7lPiL/AH10+1X4F8THwiub+BZU2k3Mmj/TqjbGja1wNjo6F5D84yinF+FM65ajYNI8+lDpQplahRsRRWBtI11doHrUcDRwK0aYkqciT+m0b6aKjVSlAlLpRYpSHoxwrv023IUzEFd7GoqJNyHgxh5AUZce3SmYSjqtRUSVqJGLG+HxpWTF6aVGqB40qqr41W4osVjpMe3SsR9IG3zisY5B7idxOlhxPtN60Lfvb4wuGIQntJO6vgPrN7vnWMsa7nZeBb5WvRHL47L/ALYWhXQt6MI67ZzAtTWI3dy4NMSJFOYkFLi66kDz4fKokIKMQKWSbqmNFpc0EtTvZmyZcQ4SCNnboBw8SeAHnSCoLjpet52VsyKKJViyqMqnu3F9OJNtfbWPjOK9nitrbNXD4e+fPkVXd/0RBbPi3zHj2a3y+TNxPsrQcLhRGoSNFVRoAFAA91NRH+38aWSM/bPv/wAa81m4jJmdzkdiGGMFUUPhIRyFDOfsimuQ/bP8+2jo7dfhWZlukcGVvsigs7dBSILfaowdvtD3VBDiOTP+zWV+m+a/0UWt+mP/AGxWl9s/UH2VlPpolJlwwNv0bnTxcfhXR7NX+oj8/wBjHxirEzPsEO+Pb8jXo7dtguEw4sdIIh/AK85YMWa500b5GvRuzVIhiGU6RxjiOSCuh2u/DFGTgFcpMkDOOh91GEw6U0v4H4UcCvP7HW0jgyr/ADeidqvWiW8a5lotEaBXtF+1QpLJ4UKLRGgqIhHWjCIVk35aYz/aH9y/hSi7940f6wfaqH/213vw3N+pff8A8OeuLxeTNW7Hxowi8ayr/KBjf1w/cj/Ci/l7jP138Ef92o/Dc3mv58ifa8XkzWRH4/OjBP51rJ/8oON/Wj/lx/3acQ+krFjiY2841H9m1K+zc3mv58hlxmL1NTXy+NKKg6VmCelHEjikJ/4GHyauj0o4n7EP7jf3qr/Ds/p9SxcXiNTVB0oXHT51lh9KOK+zD+4396nOE9Kko/SQxsP2cyH7xSvs7P6fUdcXiLNvxu6mJhLC4kiVmW2t9LlT7qx21amvpOwxAukgJGoyqbe3NrVD28uHZy+GdsrG+RlIK9bHUEV0+z+9xp48ifoYOMUJtTg/iRQNC9ctQrqnPDXoUWuigB5snANNMkaC5ZgPZfUn2VvMZZVAsugA5chasM2ZtiXD37F8hPFgFzeWYi9vCpFt8sWeOJk9hA+Qrk8dw0+IkqqkdLhckcKd3bNmWc9FpQS+A94rFo97cUOGJk/ev86VG+GL/wBok/h/Cuc+zJ+a+5t9sj5M2QyD7PxFcEq9D76x78r8X+vf+H8KeYbf3Er6xRx+0oHxW1K+zcnmg9rj5GrrOvj7zS6OPH3ms0i9JJA70Av4OQPcQaWi9Jy31h08JBf4rVL4DN5fsOuKh1NIaS3OsP8ASPtz6RjXAN1i/NL/AMPrH2sT7quGL9J8Qicqjh8py3ykZiO7ex6/KsmdiSSdSdb+NdLszhJY5Oc16Iw8dnjKKjE4DXo/AbQzRRkcCiEeRUWrzfW2bhbVSXAwgsMyAxkZlv3Dppe/q5as7Wx6scZeT/cTgJVJotTYq9F7c9aTIU8DXBD0v7q87sjsbi3bnrXPpB60mYDRTEanYh6hb6SetdpDsjXKNhfEecaFXFt2sCuDTEnGMS2QGFeyMoYkB+5e9h3yCQBZB9sWdYzc3ARywR/T8/b/AFkaEommnaNm7uZiqjNa2pNgK9yeZKJQq1Y/dbDri1hixSyRAxrJNmiChpC2XIM2osFJOuUkgkWuXeE3GhDgYjErGCkJPfiBRpYFlu121GZwigAkm5JUKTQBSq7arR/QWD7G/wBIftOyzetFlz/QziMtr3tnAitxueRFjKYvZcE0RjWaMyDHMGmZ4EAjdIVVygALL64AU8VJoAoVdvVnx+68CzQImIAjZUMzM8JMJadorEK1iQoRioJy5jc2F6XOwMCl+2mlS0aOUVoJGS83ZFCVNnOUiXTWwtbnQBUb13NVkx27ESYIzrNnkBgOUGMrlmVyRlBLDLZFJa12LAAhbms0E2w2ehmotCgLYYGjUnXb1JB0muXrlCoANmroeiUKBtTFO0oGWk6FRQa2H7U9aBlPU0ShRSItnS1C9croqSDotzotdrlAApWKdhwNqSrt6GrBOhyNpP8Aa+VLRbdmXg5HiCQfhUfQpHjg+g+uXmWDD794xOE7+0k/O9P4vSjjR9dD5opqoUKqfC4XzivoOs+RcpMuw9LGL+zCf+Bv71CqTQpfY8H6F9Bvacv6mChQoVqM50VJ7xOTObkmyRKL8gsSAAdABpahQoAi67QoUAcro40KFAFm2riGOzsKCzEFnB1OojLCMHrlBIHS5tVZNcoUAChQoUAChQoUAChQoUAChQoUAChQoUAChQoUACu0KFSgOUKFCoAFChQoAFChQoAFChQoAFChQoA//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1268" name="AutoShape 4" descr="data:image/jpeg;base64,/9j/4AAQSkZJRgABAQAAAQABAAD/2wCEAAkGBhQSERQUEhIVFRUVFBQVGBcYFhQVFxcVFBUVFxUUFBQXHSYeGBwkGRQUHy8gIycpLCwsFR4xNTAqNSYrLCkBCQoKDgwOGg8PGi0kHyQsLCwsLCwqLCwsLCwsLCwsLCwsLCwsLCwpLCwsKSwsLCwpLCksLCksLCwsLCksLCwsLP/AABEIAMIBAwMBIgACEQEDEQH/xAAcAAAABwEBAAAAAAAAAAAAAAAAAgMEBQYHAQj/xABPEAACAQIDBQQGBQgFCgYDAAABAgMAEQQSIQUGMUFREyJhcQcygZGhsRRCUsHRFiMzU2KSovAVcrLS4RckQ0RUc4KTo7ODlLTC0/E0NWP/xAAaAQACAwEBAAAAAAAAAAAAAAAAAgEDBAUG/8QANREAAgIBAgMFBgUDBQAAAAAAAAECEQMSIQQxQQUTIlFhFDJxgZGhFUJSsfAjM+EkQ4LB0f/aAAwDAQACEQMRAD8APg8BED6unuqUwuyo2+qEHUnU+QpKNEVXklJEUSF3I9YgEBUX9pmKqPO/KmsGLxM/eaRsPEfVhgJSy/tuO856ljXCeFNam6NqyPlRa9iYZY7le8La6+OmlT6Yi9hkPwqrxSOEJR5JDbTtrvZiNCsvrjyJIPSpgbaIRRls9hm0tY87Vhy41dxd/uW6m+aJSHZir3hoTThcKov401XaqmwOnQ9eXz0oWcuczdwjTgLVXSXNFT1PmxeLAFQcrcTQkwkvJh8aQxGPiAZM9iByJB4kXXrqCNOYNV19oyg6TMRfjflV8Yw5STBanui2Q4dx61jSpjDDVbVGbFlkdWJlY66cNPOpCDP9Yg68bW0p13fKKYkk73IzE4clw2U6c9NbdRUrhCuXXjStqhNpY1lfLYWvxpUu6abV/Ea+8Wkncg600xcpTgL0aHvoCelQWM2y6uVB8Ba99PADWmySU0lpr4CwhbHO31ZojGi+tz89aR3e2bIAuY3ykgE3vbp5UbB4ktzzX4HwPjU8j5RwqvFBSlUtkWTeiNIVRbUcCgDegDXoscYxikjEwWoVx5LU0m2iitZmsfGkyZoQ2slRb5C7r4UkcOM+awBta/O1dTGo3BhrwooTW5PlXOzadXh3THSa5i0eEAvbmb0xO7cPa9rY59Nb9PDlTuInmwPlQGMXNlzDN0+Py1tV8Vgls4UFyXUY7R3chkuezTPa2bKCbdD10qr4r0dYbLYqNQb9dehq8ajXrTaaC5rBncbuCotxyfJmYn0VxI9xwp7FufHEQ2S+XWx4E8r1TvS7vtjMNj2ggxDRoIoyQuUHMwJJzWv051EeireiZ9ohJ5pJO2Ro++7P3vWW1zpqPjV3s2WWPvHLpZYs0FKqNh3TwSrLICg1XjYWAvw9tx7qkdu7kwzLfIoOnIcq5hsG4cFbX/njVgZSUILWJFrjl5VVghGadrfoyMr0ytMxHEejvNMydnboRw46Crtg/RbhI0W6agC/DUn/ABq34LZYj1vmY6kn7qcyRXYG/q628evzpu6ySj4n8hXkSfhKV/kjwfMG/nb4UKtzbRQG1+GlClcsS/ML/U8ijbybKXsCoFlMuFZ/FFlcG/gGeP3ipGeOJGVGUWtpYcOlTW0IEdToCbEWIbKysLMjW5Ec+RAPKoU7Ww6WWdghXT86RG1uHrOMj+YYX6ClV5YRS5roWKSTew/2bLGe6L2Fx0qPx+2olV3ZljETIrZlkzXYEqiC35xjlI0sBqb2F6Rxe9cAGXDkSyfVWKz6nhmky5FH7x8uNO9obIfEDDluzFpI5JRcaFBILDrftT7vGmx4lB3kX33Ilkv3RptXbELBxMptD2DvbMrATFMgK3uCCwup4EHwo+197URpIrkPDlDARufWtor8GYA3tYA2NjR9r7ogo4w5QGV4me5se5Kslxbj6treNJPsHEtJGihRGjMTI0hcspUARoAoKJcZstzY1clgcbr5NiW7K/tTaEQlgkEkjscJcJ2Di4bET3YtnOTW4sQfV8dJRJIxL2Jb84QumR8qM4BVJZQbKxuORAuLml9qbvSrIOziR5OyMQftnUKrOz3aPL3iC72sw4i4NqLiXnhLFIY5JGCZm7TKGdAoV3iykkjKL2YA21qyU8M3brp5/P5kx1dB7u5tUWKi47zDyKmzBvEEWPjUxtfeBcMhdyoUZeOYsWcvlVFUd49w6aceOmsfuxsd44Akly5ZpGa4sWc5m+JNIbewbSSwRixAljka5sQI+00HI37Q+4dawYskI5X5blk46l6j1970EgjBVn7MylQrnudmZRmawEZKA2Bv8aY7U25HKFy6dpG0qHqqMVObobj412Dd6YPiGsnfjRE10OSEw948RcG/mKZYvZLwRYcCETPHGU0l7O2a2ZScpzKWF9LEXOutbZywzVbL+L/JTDVGWxIwbfXvxB1V4hKGJzqg7IXZi9rKLXPPgeHOvNi1leHLIWXEmZUYpJH+hF2dbnMVIJAbTgdKkotkynBYjtMnbztM7DUKO2VlIB8A2nkKjHijjaORVUyxLl42B7pUjTh6x1pdXDppJFsY5Nw+y96YYYMO1yiyr+bQI0rlVNmchSLKGuL6k2NhpVuwO8aM7ISMyhTobgq6hkdTzBBBqg4LZxSDDqYFmaFcq5ZeydQxBZCcrBlzd7kQSbGpPY+y5+3knmQKz5AET1Y0jUKiA8dAKTIsKjcOf3JUZSfiLniNuBEZ2soCu5vc2SNczEAasbDgPGm+zd7UkCHKw7RsiAqUJa11BDE6EXIYG2h4Wpnt2UDDuXjzKIcRdcxXMOwk7uYarfhcdaabH2PiMQYJJMsMUQDxorGVi5XKrOxAuAulrDQnretnByTgnL1M2VVLYexb4JIJGS5WMMcwR1VgvrGNm0e3PQG1yAbVH7R29HZHaQWeQxIoSRpHcZdI4tCw74Obu8eGopTFbFxRjOFjhjjibMuftMwVH9cRplBBIuO8WsCQKc7V3QeSaArl7OJX1PG7JEnD/wAIG/j4U+TBi3dW/IITaZFxbTBaRAbmKV42twzIbEjw0pziNtLHEXeRUSLLmJDEkyEhVRVF2YleHO/EWpJN02gBWOI5b3uNb31vSGO3bmlisAqoZYXYuSCFhZmuFtrfPb2VzVDGp+Jbeprc3p2Hse8MfaRRq6mSaNZEUJJfI6FlMnKO9iOLa+Fdw+2IJZMNNY3ckRm7DvBFY5l4eqwHsprDssRzSTZ0YrDDFELkZjDfVuYve3OobBwZEwqtdVgLO7DvNdkCEKBx0UW8T4Vdowfk2Krk/eNNXGg8aH0kVXN2u1kh7Ryq5mZlS/qIT3VueNhUsYWHEgeNxasuRO6bslRiedfTXNm2vP4JCP8ApL+NMvRSt9rYT/eE+5HrnpWkzbWxWt7Mi38o0FKeiT/9thj0Mh90T13eXD/8f+jN+Y9MpLlOlH+ljXjTGTEk8gKSaVunwNedpo26YvmOvpxU3vSf9Kd4kH2Uh9EkfgnK/wDhRcLsZ3ILAqL69dPChQm+VjXj6gkTMS2upvQqxpCAAAKFW+xyfUT2n0K6sGJAv2nvtQMMjA5yreB++pKSQHQUikZB4C1ZNTHXqN8Phcvqog62FKOWB/RBh4H7jS30vL099EG0QRf4g1FsmpPoERs3+hPwp4sAI9W38+FIRTZvrnypdMQBxb31FiSsKYBw19xptBsmNGJ66mnzyBhYEUjJhyRbMLUpCk+rFiL6BtPOm2KwUZsSdRz8etJrs/LwI95pKSFXBAZWt+1bWix0lezAcakAPezeF6j8ZvI7L3IBfkSw08bUMZsEstlW3O97moo7pPpe/idasjKPVluiHOxHaO0sY+giygixKjj7aYw7JxNrtE2v88KPtXZE+HYZZHK6cyKQxmLlVgwkextbMTcVpi7XhohonIsVLAumHJNtTa/xofljNYgwWJ4aHQ9dajk3gxRtkAYAchcHz8aZ4veTEG4ZQtuWXWhRt7pfUh11Jqfed3iMcsasD1/CnWD3tZLCwyjQDhYDkKo77ULHWuHaZq5Yyvw+RrkW3FYAkHrprTldoFh3VN/H76x+PeCQHRiKkId8ZhaznSo05FyYrjDoayrkix08qitrbJMzL3jlANwDa/tqkxb6znjJ8BXW3mlbjI3vonqlWoWMKdpknPu7IupZLdc3wrmF2QSL5lBJsAb6+6ok7XY8WJ9tGXaRpKkXL4k1GCl1Nr+/406jxRPdNra8RwqDjxtOI8ZrelcQMF9ITX2ni/8AfMPdYfdUt6HZMu042sDZJTY8PUI++q7vXPnxuJY63nlP8Zqf9FRC43MSABHJqSAOA5mu/k/s16GBe/8AM9By7YS2kYzX56i1Gj2+ABoB1AGmtUfHb54OK+fEpfopzn3Leq3j/S3hluI0lk8bBB8dfhXGjw+SXJM1NwXM2jB7xRsQp0ubX5VKs/SvMGN9Lc7fooo08Tdz9w+FW30a7/YiUSLLJnf1l0A7osCLD2e+tcsebHjbf+SnwSlSNtzv0FCqcN9GHFdfOu1h1S9fqWd0/Qqv5QSE3LU/XfZguXQ6WvreqJJjPGkjiqveCL6E94y3z7xs1+8bUzG2WHBiPI1WxiKU7am7pInvGyxjbT8c7e80+we2jzYnzNU9cRTlGbLm5Xtx5/yKWWJEqbs0GHeBFHG/hR8Liu3cGGTIRxudKqcXZr2ciFpBYB0+sjD62mhU259akcTsxMSnbYWQI3evG3dvk426VklCKZot0XjFYGVoiFdWax4f/dUJsFPHNYZi9+Qv/hVew28kqHSRgfOrRgfSGqR95bu3rHTU8qZYZ4+SsrU72sk4TjYwGLnKNTmI08/wqx7NxshiDPZjfXLrpysBwNUKbfzMpQjMCb68QfCpvdLeCFiFBKya8Dow9ulU5MUqtoa4tUWmDFalZFbXhdeA6Gm21dkxyctdbacKl4cSh+up9oNqi9rbbgT1pcpHIc/OqVFrkJFvVsjmF3c7KICJ7G972BvUNit12kbvDgDY8yepp3HvtAh9dmFtABp8aEvpAhytlzZuWg41dGL5qydU1tzKriNxpQmbhrwNQOL2PIhPdNW/Fb+FrA6Hmx9UeSDj7TS2J30wuQH130uMmUeOtXKeWPSwqL5medmwNiDTrB4N3bKqm9XF94cGyZmVM2tly2OvC5513Ab14NQCY3zC3IceZvTvLOvdI0JdQuxNxpGP5zQX5EfOpbbG6KqjNGDpbQH38aaJv5Gsl0Vuz9lzfieOnxqY/LzDWv3/AN3/ABqn+o3bIbae3IoQZVJEksceXjndU+ZpttferAQgZMWsh5hAz6+YFvjWN42fPI7fadj7yTSF67ceBXNtmZ530Rpk/pRhX1I5H88qD76jcT6WZz+jhjX+sWf8BVFrlXrhsS6CPLIVxOILuztxZix82Nz8TRM9FoyoToBfyrQVHL0Kk8Hu1iZPVge3UjKPe1qnMF6N5mt2kkcY9rn3DT41XLLCPNjKEn0KhWleg1A+NkUjhh5PHiya/OlcH6OcGlu0kmlPP1Yl+Fz8auW7CYXBMWw+HWNiMpYl2cgm5FyeGgrDxPFQlBxjZdDDK0yYxGwO8bE8aFTUO1JCoOeLXwP40K4mqRt0vyMFM9ASU83f2nEpeHEreCYAM4UGSFlvkmjNr90k3X6wJpDa+y3wspiksdAyuuqSRt6ksZ5qR7tRyrt6drMKZxZKOJKkdlQphoRjcSgcXK4aA/6xKvFmH6lDqx5mw84M4pmLNIQWZmZrAKLsbkBRoBc8KhwpWyUx32tcOJtzpk01EaWlomx8McwNwTpRfph628qY566JKnSgseCauGemvaUA9FBY7WWnWFxZU3BtUaHpRXqGuhKdE3HtdwbhyD50VsczEksST1NRgJBIIseYOlLoaTQkPqbJBMSaMcRTISUVpKjSA4mxVNzNTd5KL2lNRA7E1HWWmQelUkoaAkI5qcJiNLX+NRrSd0+R+VTm8G2sQmLkiilEcaJh8qiHDm2bDxM2rRk6sxPHnRGCabb5A21sZbithyCV0RGazEAgEgjkb+VqcQboYlvqBf6zKPvq/DbuL/2n/oYX/wCKpDdyV5cbF20naaSCxjiUWEUpF1RQDr1FbO/ulH9inu+rKHh/R7IfXlRfIFvwqQj3AhUEtI7WBOmVRp76ltk4otDGSbkqL+6lsVPaNz+w39k1mefI5VZascaMnNXD0d6PMf2U/tH8Kp9XDcPTtj4Rj+0a28R/bZRj95F4M1DtqZ9rXO1rkUbB2ZqMs9MTJXO2ooCVXHsBxrlRnbUKjSgsrC4Rvsn3Vad3JI54/o2MR2jgSXERMpAkjESmSaAE/UdVOn1W1HhLzY7D5iEKZiOJFh5DxqM2djc804IAIwmO4DphZau4fNKU0qEy4lGPMg8ZLJjZhNJkQFQsUYPchhX1I0HKw95JNP33MlsSMhCgZnMkccYzeqO0kKrc9L3qDinHZqBxsKmnCYvBwQ9vFHJh5ZnKTyLEkqzZMrrI/dLJlK2JvY6Vck5z3YlpR2Ijaey3gkMcqFHABsbag8GUi4YHkQbUjhcC0siRxjM7sFUaC7HgNdKkd5cbGRhMPFIs30aF0eVNYy0kpcRxsfWVBoDw1NqiY5CCCCQQQQRoQQbgg8iDTSiosVboWwuzpJJRDGhaRmKBLa5hcFdeFrG9+FqejB4udMNCAXS+IECAR95lIacBhq1rDifKpnam8MCxSYuJrY7FRiBowLdi5BXE4pbcO0QLa3Au/jUNPjxHhtnCGS0sEuKfT1kJeIxsR45T52qzSl1Ftsj9n4CSeQJEpdyGIAsNFBZiSdAAATrUgmCxeK+jIAXUQOYRaNAIEdg7s+llDAgs509uspt7bGHWGWTCsBiNoALLGAR9FTjiVU//ANZLW/ZvULtuVWgwUaNcphJ0dQdQWxMrBWt1UqbeVTpS6hbJD8iMYM2aAjLfQvEC+VM7diC15bLrdM1LbvYLFhO1wscQLkJHNIYVYMOP0YzMAX1tcAkaWsaJt/eZxtCSaB1kyYeOGF2u4hDYeNZDCLgKwYyC9jqzaU+GIinw2DVV2cWggEDrjJJImQqxOeMiVFdGBv3QWuDe/KYwhq2ZDbor00MiSOsxcy5z2naEl8/PMTrel8JC0jqiAszMFUDiSTYAUfeHav0jGSyCRJRliQOiPGjdmiqSquzMRcWzE3NgdKdbrTlcbhirEHt4hcGxszgEe0EjyNZ5Lx0Wx5CmM3cxESuzoLR27QLJC7xg6XkjRyyDxIFNsDsmafN2UZYL6zaKi/15HIVfaRTxhDgWxshnglmlXFQRxQsXJOIYqWmOUBFUE6HUkDpS20YcPIMOJcXEuAhgiJgSS88k2W8wbDjvGRnuM7d0C1jV3cxsXWyP/JXEmZoREM6okjfnIsipJ6jGXNkGblrrXMRupio0d3hKhA5YMyB8sbZXcRFs7ID9YAjxpTejaqYrHRzLZVMGBLIpOWNlAZoz1ycPZSe3NtyPitovE6v9IeWEStd2GHzmyQsTZVKhRwOg0tUOGNXuCcmIbN2JPOC0UZKL6zkqka/1pXIUe+uY7APBK0Uq5ZEtmW6tbMAw1UkHQg6Gp3baYZpUeXEwvgcPHF2GEjkDSyMEBZHgGqO0mbM720POmG8+PXE7QnmSzB1w57tyobsIw6jya49lLPHGMbJjJt0RzcD5H5VL7zf/AJ8/9TC/+lhqPjkeO7Kq3Aa2dEkXUHijgg+0VNb1bdlGOlVfowCph/Ww2GZu9h4mN2ZSTqTboLCkhTg7Y0r1Ihgam9z2/wA9h85P+zLUZ/TU/XCf+Uwn9yne7u0SMbHNO8aoocErHHEg/NSgErGAL3YC/lSxUVJbkttp7ERsd/zEf9RflSu0ZbQyf7t/7JpLZqKuER2lQPdEEPe7Qgr645ZRwPlSW13/ADEv9RqVx8fzJvwmf1btzNFkPinyNVGrhuqLRt4sv9kVv4l+AzYvfRYc9DPSOahmrlmwWz0XPSeaik1JAtnoUjmoUEEU2O6aGuJtR1LFGysyuhItfLIpRxr1Uke2nU27U6i5jP3262ptJsaQcVI4fGnjOHNMVwl5DNGsLdK7xp9gtkPIwVQbnSrjsjcuNWHbSITzTX3E8KTJxEYbsaGGUihLH0FO8PsyR/VjZvIE1tGC3GwbDSNbnqT8KsGH2bHEirmUKvDhWOXH/pQ3dxi92ee8RsaaP142XzFIHDnmK9FTbFhmXvhWAOnLjTcbm4bnGuot7Khca63iDUPM8+dn4UcIOlb/AIjcjBvocOvmLj4imw9H2AjBJhHW7M2nxtTLjY1yE26GHRwjpUlDBhslmjdm65rD3WraMLgcE1kVY2K8AASKidqbJwUchL4QsLXzKGt436Uvtd9H9S1Jcq+xkjYdR6qm1L7Nn7KWOQJcxujgXIuUYNYn2Vpa4nZ9jbDewn/GjpLs8f6qP58b064lp+6ydBlcWELM7sti8jvpyzsWtf21M7L3RbEMAtr+I4VoUW0MALf5sLDwB+F9aetvPhF0WLS1rgKLeVRLiJy3SoFGuhW8B6KM1s0nnoORqywejbCBMrJc9bkfKjYTePDC2USC389alV3kgP1yPZVUZtrxsWev8q+xTtvbgR5gMNhddO+WOXxvc8aY7G3LPaFZUF+n31oS7diN++LDne3HpRY9p4e5bOgPC5Nvd4Urk+UWTHJJLeIwwm6WGIs+HUkdRxpHaG6LMxZMS6jQBeygewAAAzOhJAHU1MHbcI/0g9mtFg23EVLFgAD49dDT48ksaqMimSlJ3RXZ90p19XEs/wD4OGB/7dQeN3fjzntRJLIwC/US1gbC0agc+Nq0A7dhA/Sr7NaKNrQk3BGp42+dE802t5D47XOJl+C3JLuA6SIp4HLceHLSmu/no/bD4GeYTKVRB3SpDd51UC/DnWw/TA+kbKT8h1tVF9M2OI2TMoN8zRqf+Yv4U2HLJ5Yq+qCcm09qPNlaBubswthmfl2hHuVfxrPxWt7nTldn5LjvTSE9eCDj7K7fGyccexn4dJz3ETgv5vTjD7HzcXVNL948fKwpWZRa4+NJYYm+gzeFctydbG2kFxOzAn1w3iAfvpk8GtWLBbGaVSUKgjiCTf2DnUVPEVJB5VEcl7BKPUZdgPGhS+XwoVZYmk1JQGIHZnpcrpbpqKK2zIrG8Nybmxsbn7qZrtWT7RohxbH6x95rj92zZqCYyJhpHhh7tQKZYKVFYZ4WNr31+V+FOpcSx4E03KAcquS23IbskMZvTGoyRQNm5G4+NRmJ3lkC2ETZx4XFvZRtefyFKQxheCLfrlqFGK6AlXIjMRvXiWABDi2ui2+Qp/srfqVD+cR3FuhvflTtTfSwA8BTjtiLBeXgPwqXKLVaSNCfUiW9IGKzkhCFvcKU5dL2vTXbO/c065SgVegHH2n7qsiY2S4N+HgKOcdITw5/ZH4Uaor8q+ond77FM2bvNLEbr8dadY7eyab1nt4L3fYbcR59atcsrNxX+EfhR0Y8Mg9ir+FT3kbvSS4N7tlCSeinF1o+Gw4vm7Fr89BYjxFqp3pF39wuFVoo40fE8LALlj8WIGp/Zq3FOWWWmMSubUOZFPjKKhkOoRiPAEisyxW+GLkFmne3QHKNOFrVaf8ALVjPoogAVXC5O2BOew524ZvGujLg8qSqmZ+/jZYdpbdXCgduShPBSO955eNS+6mMTH3EE8eYfUYkOfELxtWF4nENIxZ2LMdSSSSfaafbtbZbC4qGdeKODbqODD2gmrpcAtGz3F9odnoYbn4g37y6f1vwrqblT8WdB5XJ+VLpvWdCAtiL++lsPvlyyg68b1wrmanr6UNjupNwB+FvvprLuvib2AFWKLe2PmD7KU/KuLo1CkyHLJ5FXTdrE8x8CafQ7uuupZvaLCpd960HBSfhSke8ELcbg+2ocmydU1+UjcNsfK18zG+lh99VX0zMo2Ww1v2sQF/Mkj+Gr++2YuA58+FZ76ddpxts5FQ3JxEfuCSGreEV5435iZZy0u0YEorcfR5sKJ8CjuxuXl0HQPYfKsRhF2HmPnXo/wBFsEZ2Xh8zWY9qTpfjK9djtNtY1XmZeHdTEJ93In+uV1+yTpT7Z2wMNHYl3LA8baH2VaYdnIdR8VFJS7MUHl7BauA5uuZv1xbI6SWFMzRpZj+yAKhTseBmJZmDG5JA0v0Aq0SbOjy8Bm9vCmbbKHWlToaL2IobJw/6xj/wmhUj/RY60KNXqxrGzYBOtEODXrSX0jxrnaUqky/uxdcInn7aOMMn2R7zTPP4iuifx+dGphoHi4dPsD40sgUf6Nf586YfSPEUFmvzqLYaCXXFDmifuiuNNGeMa+y4qOWYfyaP9I8KWyO5Q/E8X6v+I0tHioh9Q/A1FiYHkaOJvA0WQ8K8yYXaEY+p8BRv6YQfVPuFQpxHgaq3pA3x+h4Y5NJZO6nh1b2fOrMUJZJqEebKp4YRTlIa+lP0tGIHC4M5ZDpJID6g+yv7XjWHSSliSxJJNyTqSTzJrs0pZizEkk3JPEk8SaTr13D8PHBDSvmzjSlbBXRXK7WgUNUjsvYUsskQET5ZHADWIFri5B4cKtvo3GBPexIQSxXtnNkYH6xB4sOFXTaXpFwEC9xu0IGix8PLMdBXOz8XOM+7hBs2QwRcdcpIkN48ZFhMJJKIwSiALcsbtwW+vWswx2/irhEgw6EOQTJK3rFm1bLrpqeNMt69+pcb3bCOK9wg1vbgWbnUNsvY8uJkWOFCzMbeA8SeAFJw3CLHC8vO7GyZnJ1D4Gz+jHF5sCvaZJWDG5YZioIGVb+Xzq1Myfqo/wB2obdHdwYPCpDe7as5HAu3G3gNB7KmCtcLPOMsknHlZuhjairOIEB/Rr7v8acI6/q0/dFJdlR1iqm0WaRYzjov7o/Cs79Ns/8AmkA6zk8OkZ/GtA7Os19NxtDhh1kkPuVfxrZwNPPH+dDPxCrGzKMIO8PMV6K3AnKbOwwBt+bJ97sfvrzrhfXFeid0I7YHDf7lPiL/AH10+1X4F8THwiub+BZU2k3Mmj/TqjbGja1wNjo6F5D84yinF+FM65ajYNI8+lDpQplahRsRRWBtI11doHrUcDRwK0aYkqciT+m0b6aKjVSlAlLpRYpSHoxwrv023IUzEFd7GoqJNyHgxh5AUZce3SmYSjqtRUSVqJGLG+HxpWTF6aVGqB40qqr41W4osVjpMe3SsR9IG3zisY5B7idxOlhxPtN60Lfvb4wuGIQntJO6vgPrN7vnWMsa7nZeBb5WvRHL47L/ALYWhXQt6MI67ZzAtTWI3dy4NMSJFOYkFLi66kDz4fKokIKMQKWSbqmNFpc0EtTvZmyZcQ4SCNnboBw8SeAHnSCoLjpet52VsyKKJViyqMqnu3F9OJNtfbWPjOK9nitrbNXD4e+fPkVXd/0RBbPi3zHj2a3y+TNxPsrQcLhRGoSNFVRoAFAA91NRH+38aWSM/bPv/wAa81m4jJmdzkdiGGMFUUPhIRyFDOfsimuQ/bP8+2jo7dfhWZlukcGVvsigs7dBSILfaowdvtD3VBDiOTP+zWV+m+a/0UWt+mP/AGxWl9s/UH2VlPpolJlwwNv0bnTxcfhXR7NX+oj8/wBjHxirEzPsEO+Pb8jXo7dtguEw4sdIIh/AK85YMWa500b5GvRuzVIhiGU6RxjiOSCuh2u/DFGTgFcpMkDOOh91GEw6U0v4H4UcCvP7HW0jgyr/ADeidqvWiW8a5lotEaBXtF+1QpLJ4UKLRGgqIhHWjCIVk35aYz/aH9y/hSi7940f6wfaqH/213vw3N+pff8A8OeuLxeTNW7Hxowi8ayr/KBjf1w/cj/Ci/l7jP138Ef92o/Dc3mv58ifa8XkzWRH4/OjBP51rJ/8oON/Wj/lx/3acQ+krFjiY2841H9m1K+zc3mv58hlxmL1NTXy+NKKg6VmCelHEjikJ/4GHyauj0o4n7EP7jf3qr/Ds/p9SxcXiNTVB0oXHT51lh9KOK+zD+4396nOE9Kko/SQxsP2cyH7xSvs7P6fUdcXiLNvxu6mJhLC4kiVmW2t9LlT7qx21amvpOwxAukgJGoyqbe3NrVD28uHZy+GdsrG+RlIK9bHUEV0+z+9xp48ifoYOMUJtTg/iRQNC9ctQrqnPDXoUWuigB5snANNMkaC5ZgPZfUn2VvMZZVAsugA5chasM2ZtiXD37F8hPFgFzeWYi9vCpFt8sWeOJk9hA+Qrk8dw0+IkqqkdLhckcKd3bNmWc9FpQS+A94rFo97cUOGJk/ev86VG+GL/wBok/h/Cuc+zJ+a+5t9sj5M2QyD7PxFcEq9D76x78r8X+vf+H8KeYbf3Er6xRx+0oHxW1K+zcnmg9rj5GrrOvj7zS6OPH3ms0i9JJA70Av4OQPcQaWi9Jy31h08JBf4rVL4DN5fsOuKh1NIaS3OsP8ASPtz6RjXAN1i/NL/AMPrH2sT7quGL9J8Qicqjh8py3ykZiO7ex6/KsmdiSSdSdb+NdLszhJY5Oc16Iw8dnjKKjE4DXo/AbQzRRkcCiEeRUWrzfW2bhbVSXAwgsMyAxkZlv3Dppe/q5as7Wx6scZeT/cTgJVJotTYq9F7c9aTIU8DXBD0v7q87sjsbi3bnrXPpB60mYDRTEanYh6hb6SetdpDsjXKNhfEecaFXFt2sCuDTEnGMS2QGFeyMoYkB+5e9h3yCQBZB9sWdYzc3ARywR/T8/b/AFkaEommnaNm7uZiqjNa2pNgK9yeZKJQq1Y/dbDri1hixSyRAxrJNmiChpC2XIM2osFJOuUkgkWuXeE3GhDgYjErGCkJPfiBRpYFlu121GZwigAkm5JUKTQBSq7arR/QWD7G/wBIftOyzetFlz/QziMtr3tnAitxueRFjKYvZcE0RjWaMyDHMGmZ4EAjdIVVygALL64AU8VJoAoVdvVnx+68CzQImIAjZUMzM8JMJadorEK1iQoRioJy5jc2F6XOwMCl+2mlS0aOUVoJGS83ZFCVNnOUiXTWwtbnQBUb13NVkx27ESYIzrNnkBgOUGMrlmVyRlBLDLZFJa12LAAhbms0E2w2ehmotCgLYYGjUnXb1JB0muXrlCoANmroeiUKBtTFO0oGWk6FRQa2H7U9aBlPU0ShRSItnS1C9croqSDotzotdrlAApWKdhwNqSrt6GrBOhyNpP8Aa+VLRbdmXg5HiCQfhUfQpHjg+g+uXmWDD794xOE7+0k/O9P4vSjjR9dD5opqoUKqfC4XzivoOs+RcpMuw9LGL+zCf+Bv71CqTQpfY8H6F9Bvacv6mChQoVqM50VJ7xOTObkmyRKL8gsSAAdABpahQoAi67QoUAcro40KFAFm2riGOzsKCzEFnB1OojLCMHrlBIHS5tVZNcoUAChQoUAChQoUAChQoUAChQoUAChQoUAChQoUACu0KFSgOUKFCoAFChQoAFChQoAFChQoAFChQoA//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1270" name="Picture 6" descr="http://2.bp.blogspot.com/_mox51A7lXhU/Sift2otWDVI/AAAAAAAABYk/SEFYfMinCVg/s400/Cristo+Muri%C3%B3+por+mi,+yo+vivir%C3%A9+para+El.jpg"/>
          <p:cNvPicPr>
            <a:picLocks noChangeAspect="1" noChangeArrowheads="1"/>
          </p:cNvPicPr>
          <p:nvPr/>
        </p:nvPicPr>
        <p:blipFill>
          <a:blip r:embed="rId3" cstate="print"/>
          <a:srcRect/>
          <a:stretch>
            <a:fillRect/>
          </a:stretch>
        </p:blipFill>
        <p:spPr bwMode="auto">
          <a:xfrm>
            <a:off x="1907704" y="260648"/>
            <a:ext cx="2448272" cy="1296144"/>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http://t0.gstatic.com/images?q=tbn:ANd9GcTHcVoUPjYswKK34oFa6q16hCSL7-tgBTHX5XW0y1vGBAB8gVd58Q"/>
          <p:cNvPicPr>
            <a:picLocks noChangeAspect="1" noChangeArrowheads="1"/>
          </p:cNvPicPr>
          <p:nvPr/>
        </p:nvPicPr>
        <p:blipFill>
          <a:blip r:embed="rId2" cstate="print"/>
          <a:srcRect/>
          <a:stretch>
            <a:fillRect/>
          </a:stretch>
        </p:blipFill>
        <p:spPr bwMode="auto">
          <a:xfrm>
            <a:off x="4788024" y="260648"/>
            <a:ext cx="4355976" cy="2952328"/>
          </a:xfrm>
          <a:prstGeom prst="rect">
            <a:avLst/>
          </a:prstGeom>
          <a:noFill/>
        </p:spPr>
      </p:pic>
      <p:pic>
        <p:nvPicPr>
          <p:cNvPr id="46086" name="Picture 6" descr="http://t0.gstatic.com/images?q=tbn:ANd9GcTLbJ3Ae-XZQLuLR0nYnVQdGPm7PdY73tbrsR7Wlhoa0uZBPLE-"/>
          <p:cNvPicPr>
            <a:picLocks noChangeAspect="1" noChangeArrowheads="1"/>
          </p:cNvPicPr>
          <p:nvPr/>
        </p:nvPicPr>
        <p:blipFill>
          <a:blip r:embed="rId3" cstate="print"/>
          <a:srcRect/>
          <a:stretch>
            <a:fillRect/>
          </a:stretch>
        </p:blipFill>
        <p:spPr bwMode="auto">
          <a:xfrm>
            <a:off x="4860032" y="3573016"/>
            <a:ext cx="4283968" cy="2866628"/>
          </a:xfrm>
          <a:prstGeom prst="rect">
            <a:avLst/>
          </a:prstGeom>
          <a:noFill/>
        </p:spPr>
      </p:pic>
      <p:sp>
        <p:nvSpPr>
          <p:cNvPr id="5" name="4 Rectángulo"/>
          <p:cNvSpPr/>
          <p:nvPr/>
        </p:nvSpPr>
        <p:spPr>
          <a:xfrm>
            <a:off x="0" y="1124744"/>
            <a:ext cx="5480615" cy="523220"/>
          </a:xfrm>
          <a:prstGeom prst="rect">
            <a:avLst/>
          </a:prstGeom>
        </p:spPr>
        <p:txBody>
          <a:bodyPr wrap="square">
            <a:spAutoFit/>
          </a:bodyPr>
          <a:lstStyle/>
          <a:p>
            <a:r>
              <a:rPr lang="es-CO" sz="2800" i="1" dirty="0" smtClean="0">
                <a:solidFill>
                  <a:srgbClr val="FF0000"/>
                </a:solidFill>
              </a:rPr>
              <a:t>Justicia imputada</a:t>
            </a:r>
            <a:endParaRPr lang="es-CO" sz="2800" dirty="0">
              <a:solidFill>
                <a:srgbClr val="FF0000"/>
              </a:solidFill>
            </a:endParaRPr>
          </a:p>
        </p:txBody>
      </p:sp>
      <p:sp>
        <p:nvSpPr>
          <p:cNvPr id="6" name="5 Rectángulo"/>
          <p:cNvSpPr/>
          <p:nvPr/>
        </p:nvSpPr>
        <p:spPr>
          <a:xfrm>
            <a:off x="0" y="4293096"/>
            <a:ext cx="3491881" cy="523220"/>
          </a:xfrm>
          <a:prstGeom prst="rect">
            <a:avLst/>
          </a:prstGeom>
        </p:spPr>
        <p:txBody>
          <a:bodyPr wrap="square">
            <a:spAutoFit/>
          </a:bodyPr>
          <a:lstStyle/>
          <a:p>
            <a:r>
              <a:rPr lang="es-CO" sz="2800" dirty="0" smtClean="0">
                <a:solidFill>
                  <a:srgbClr val="FF0000"/>
                </a:solidFill>
              </a:rPr>
              <a:t>Justicia personal</a:t>
            </a:r>
            <a:endParaRPr lang="es-CO" sz="2800" dirty="0">
              <a:solidFill>
                <a:srgbClr val="FF0000"/>
              </a:solidFill>
            </a:endParaRPr>
          </a:p>
        </p:txBody>
      </p:sp>
      <p:sp>
        <p:nvSpPr>
          <p:cNvPr id="7" name="6 Flecha derecha"/>
          <p:cNvSpPr/>
          <p:nvPr/>
        </p:nvSpPr>
        <p:spPr>
          <a:xfrm>
            <a:off x="2699792" y="764704"/>
            <a:ext cx="2160240" cy="18002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rgbClr val="002060"/>
                </a:solidFill>
              </a:rPr>
              <a:t>Cristo murió en tu lugar</a:t>
            </a:r>
            <a:endParaRPr lang="es-CO" sz="2000" b="1" dirty="0">
              <a:solidFill>
                <a:srgbClr val="002060"/>
              </a:solidFill>
            </a:endParaRPr>
          </a:p>
        </p:txBody>
      </p:sp>
      <p:sp>
        <p:nvSpPr>
          <p:cNvPr id="8" name="7 Flecha derecha"/>
          <p:cNvSpPr/>
          <p:nvPr/>
        </p:nvSpPr>
        <p:spPr>
          <a:xfrm>
            <a:off x="2699792" y="3861048"/>
            <a:ext cx="2160240" cy="180020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rgbClr val="002060"/>
                </a:solidFill>
              </a:rPr>
              <a:t>Tu mismo te salvas</a:t>
            </a:r>
            <a:endParaRPr lang="es-CO" sz="2000"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6084"/>
                                        </p:tgtEl>
                                        <p:attrNameLst>
                                          <p:attrName>style.visibility</p:attrName>
                                        </p:attrNameLst>
                                      </p:cBhvr>
                                      <p:to>
                                        <p:strVal val="visible"/>
                                      </p:to>
                                    </p:set>
                                    <p:anim to="" calcmode="lin" valueType="num">
                                      <p:cBhvr>
                                        <p:cTn id="12" dur="1" fill="hold"/>
                                        <p:tgtEl>
                                          <p:spTgt spid="4608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6086"/>
                                        </p:tgtEl>
                                        <p:attrNameLst>
                                          <p:attrName>style.visibility</p:attrName>
                                        </p:attrNameLst>
                                      </p:cBhvr>
                                      <p:to>
                                        <p:strVal val="visible"/>
                                      </p:to>
                                    </p:set>
                                    <p:anim to="" calcmode="lin" valueType="num">
                                      <p:cBhvr>
                                        <p:cTn id="27" dur="1" fill="hold"/>
                                        <p:tgtEl>
                                          <p:spTgt spid="4608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to="" calcmode="lin" valueType="num">
                                      <p:cBhvr>
                                        <p:cTn id="3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solidFill>
            <a:srgbClr val="FFC000"/>
          </a:solidFill>
        </p:spPr>
        <p:txBody>
          <a:bodyPr>
            <a:normAutofit fontScale="92500" lnSpcReduction="20000"/>
          </a:bodyPr>
          <a:lstStyle/>
          <a:p>
            <a:pPr algn="ctr">
              <a:buNone/>
            </a:pPr>
            <a:r>
              <a:rPr lang="es-CO" sz="2600" dirty="0" smtClean="0"/>
              <a:t>(4)</a:t>
            </a:r>
            <a:r>
              <a:rPr lang="es-CO" dirty="0" smtClean="0"/>
              <a:t>. Para comprender este pasaje tenemos que incluir una referencia del Nuevo Testamento a estos pasajes del Antiguo. </a:t>
            </a:r>
          </a:p>
          <a:p>
            <a:pPr>
              <a:buNone/>
            </a:pPr>
            <a:endParaRPr lang="es-CO" dirty="0" smtClean="0"/>
          </a:p>
          <a:p>
            <a:pPr algn="ctr">
              <a:buNone/>
            </a:pPr>
            <a:r>
              <a:rPr lang="es-CO" dirty="0" smtClean="0"/>
              <a:t>    No parece posible que Pedro pudiera hablar de Jesús como la Piedra angular y de los cristianos como piedras vivas del edificio de una casa espiritual unida en Él sin pensar en las propias palabras que Jesús le dirigió a él. </a:t>
            </a:r>
          </a:p>
          <a:p>
            <a:pPr>
              <a:buNone/>
            </a:pPr>
            <a:endParaRPr lang="es-CO" dirty="0" smtClean="0"/>
          </a:p>
          <a:p>
            <a:pPr algn="ctr">
              <a:buNone/>
            </a:pPr>
            <a:r>
              <a:rPr lang="es-CO" dirty="0" smtClean="0"/>
              <a:t>     Cuando hizo su gran confesión de fe en Cesarea de Filipo, Jesús le dijo: "</a:t>
            </a:r>
            <a:r>
              <a:rPr lang="es-CO" dirty="0" smtClean="0">
                <a:solidFill>
                  <a:srgbClr val="0070C0"/>
                </a:solidFill>
              </a:rPr>
              <a:t>Tú eres Pedro, y sobre esta roca. edificaré Mi Iglesia</a:t>
            </a:r>
            <a:r>
              <a:rPr lang="es-CO" dirty="0" smtClean="0"/>
              <a:t>» </a:t>
            </a:r>
            <a:r>
              <a:rPr lang="es-CO" i="1" dirty="0" smtClean="0">
                <a:solidFill>
                  <a:srgbClr val="FF0000"/>
                </a:solidFill>
              </a:rPr>
              <a:t>(Mat 16:18 )</a:t>
            </a:r>
            <a:r>
              <a:rPr lang="es-CO" i="1" dirty="0" smtClean="0"/>
              <a:t>. Es sobre la fe en Cristo  donde el creyente leal se edifica la Iglesia.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45624" cy="6264696"/>
          </a:xfrm>
        </p:spPr>
        <p:txBody>
          <a:bodyPr>
            <a:normAutofit/>
          </a:bodyPr>
          <a:lstStyle/>
          <a:p>
            <a:pPr algn="ctr">
              <a:buNone/>
            </a:pPr>
            <a:r>
              <a:rPr lang="es-CO" sz="6300" b="1" i="1" dirty="0" smtClean="0"/>
              <a:t>2</a:t>
            </a:r>
            <a:r>
              <a:rPr lang="es-CO" b="1" dirty="0" smtClean="0"/>
              <a:t>.</a:t>
            </a:r>
            <a:r>
              <a:rPr lang="es-CO" sz="4000" b="1" dirty="0" smtClean="0">
                <a:solidFill>
                  <a:srgbClr val="FF0000"/>
                </a:solidFill>
              </a:rPr>
              <a:t> </a:t>
            </a:r>
            <a:r>
              <a:rPr lang="es-CO" sz="4000" b="1" u="sng" dirty="0" smtClean="0">
                <a:solidFill>
                  <a:srgbClr val="FF0000"/>
                </a:solidFill>
              </a:rPr>
              <a:t>LA NATURALEZA DE LA IGLESIA</a:t>
            </a:r>
          </a:p>
          <a:p>
            <a:endParaRPr lang="es-CO" b="1" dirty="0" smtClean="0"/>
          </a:p>
          <a:p>
            <a:pPr algn="ctr">
              <a:buNone/>
            </a:pPr>
            <a:r>
              <a:rPr lang="es-CO" dirty="0" smtClean="0"/>
              <a:t>    </a:t>
            </a:r>
          </a:p>
        </p:txBody>
      </p:sp>
      <p:pic>
        <p:nvPicPr>
          <p:cNvPr id="12290" name="Picture 2" descr="http://t0.gstatic.com/images?q=tbn:ANd9GcRMaUwTFv3DwrJrOcIn2LHZMFJ09X8PTbgVsXYd6xP77Wl0q8S1gQ"/>
          <p:cNvPicPr>
            <a:picLocks noChangeAspect="1" noChangeArrowheads="1"/>
          </p:cNvPicPr>
          <p:nvPr/>
        </p:nvPicPr>
        <p:blipFill>
          <a:blip r:embed="rId2" cstate="print"/>
          <a:srcRect/>
          <a:stretch>
            <a:fillRect/>
          </a:stretch>
        </p:blipFill>
        <p:spPr bwMode="auto">
          <a:xfrm>
            <a:off x="971600" y="1340768"/>
            <a:ext cx="7200800" cy="513965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lnSpcReduction="10000"/>
          </a:bodyPr>
          <a:lstStyle/>
          <a:p>
            <a:pPr algn="ctr">
              <a:buNone/>
            </a:pPr>
            <a:r>
              <a:rPr lang="es-CO" sz="4000" dirty="0" smtClean="0">
                <a:solidFill>
                  <a:srgbClr val="FF0000"/>
                </a:solidFill>
              </a:rPr>
              <a:t>1 Ped.2:5</a:t>
            </a:r>
            <a:r>
              <a:rPr lang="es-CO" sz="4000" dirty="0" smtClean="0"/>
              <a:t>. </a:t>
            </a:r>
            <a:r>
              <a:rPr lang="es-CO" sz="4000" dirty="0" smtClean="0">
                <a:solidFill>
                  <a:srgbClr val="0070C0"/>
                </a:solidFill>
              </a:rPr>
              <a:t>“vosotros también, como </a:t>
            </a:r>
            <a:r>
              <a:rPr lang="es-CO" sz="4000" u="sng" dirty="0" smtClean="0">
                <a:solidFill>
                  <a:srgbClr val="0070C0"/>
                </a:solidFill>
              </a:rPr>
              <a:t>piedras vivas</a:t>
            </a:r>
            <a:r>
              <a:rPr lang="es-CO" sz="4000" dirty="0" smtClean="0">
                <a:solidFill>
                  <a:srgbClr val="0070C0"/>
                </a:solidFill>
              </a:rPr>
              <a:t>, sed edificados como casa espiritual y sacerdocio santo, para ofrecer sacrificios espirituales aceptables a Dios por medio de Jesucristo”</a:t>
            </a:r>
            <a:endParaRPr lang="es-CO" sz="1800" dirty="0" smtClean="0"/>
          </a:p>
          <a:p>
            <a:pPr algn="ctr">
              <a:buNone/>
            </a:pPr>
            <a:r>
              <a:rPr lang="es-CO" sz="4000" dirty="0" smtClean="0"/>
              <a:t>     </a:t>
            </a:r>
          </a:p>
          <a:p>
            <a:pPr algn="ctr">
              <a:buNone/>
            </a:pPr>
            <a:r>
              <a:rPr lang="es-CO" sz="4000" dirty="0" smtClean="0"/>
              <a:t>   En este pasaje aprendemos tres cosas acerca de la misma naturaleza de la Iglesia.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264696"/>
          </a:xfrm>
          <a:solidFill>
            <a:schemeClr val="accent6">
              <a:lumMod val="40000"/>
              <a:lumOff val="60000"/>
            </a:schemeClr>
          </a:solidFill>
        </p:spPr>
        <p:txBody>
          <a:bodyPr>
            <a:normAutofit fontScale="85000" lnSpcReduction="10000"/>
          </a:bodyPr>
          <a:lstStyle/>
          <a:p>
            <a:pPr marL="571500" indent="-571500">
              <a:buAutoNum type="romanLcParenBoth"/>
            </a:pPr>
            <a:r>
              <a:rPr lang="es-CO" dirty="0" smtClean="0"/>
              <a:t>Se compara al cristiano con una </a:t>
            </a:r>
            <a:r>
              <a:rPr lang="es-CO" u="sng" dirty="0" smtClean="0"/>
              <a:t>piedra viva</a:t>
            </a:r>
            <a:r>
              <a:rPr lang="es-CO" dirty="0" smtClean="0"/>
              <a:t>, y a la Iglesia con un </a:t>
            </a:r>
            <a:r>
              <a:rPr lang="es-CO" u="sng" dirty="0" smtClean="0"/>
              <a:t>edificio</a:t>
            </a:r>
            <a:r>
              <a:rPr lang="es-CO" dirty="0" smtClean="0"/>
              <a:t> vivo en el que se incorporan los creyentes, las piedras vivas.</a:t>
            </a:r>
          </a:p>
          <a:p>
            <a:pPr marL="571500" indent="-571500">
              <a:buAutoNum type="romanLcParenBoth"/>
            </a:pPr>
            <a:endParaRPr lang="es-CO" dirty="0" smtClean="0"/>
          </a:p>
          <a:p>
            <a:pPr marL="571500" indent="-571500">
              <a:buAutoNum type="romanLcParenBoth"/>
            </a:pPr>
            <a:r>
              <a:rPr lang="es-CO" dirty="0" smtClean="0"/>
              <a:t>Está claro que esto quiere decir que </a:t>
            </a:r>
            <a:r>
              <a:rPr lang="es-CO" i="1" u="sng" dirty="0" smtClean="0">
                <a:solidFill>
                  <a:srgbClr val="0070C0"/>
                </a:solidFill>
              </a:rPr>
              <a:t>Cristianismo es comunidad</a:t>
            </a:r>
            <a:r>
              <a:rPr lang="es-CO" i="1" dirty="0" smtClean="0"/>
              <a:t>; el cristiano individual encuentra su verdadero lugar sólo cuando es edificado en un edificio. </a:t>
            </a:r>
          </a:p>
          <a:p>
            <a:pPr marL="571500" indent="-571500">
              <a:buAutoNum type="romanLcParenBoth"/>
            </a:pPr>
            <a:endParaRPr lang="es-CO" i="1" dirty="0" smtClean="0"/>
          </a:p>
          <a:p>
            <a:pPr marL="571500" indent="-571500">
              <a:buAutoNum type="romanLcParenBoth"/>
            </a:pPr>
            <a:r>
              <a:rPr lang="es-CO" i="1" dirty="0" smtClean="0"/>
              <a:t>"La religión solitaria» queda descartada como una imposibilidad. C. E. B. Cranfield escribe: «Los francotiradores cristianos, que quieren ser cristianos pero se consideran por encima de eso de pertenecer a una iglesia visible en la Tierra en 'cualquiera de sus formas, son sencillamente una contradicción en términos.»</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6120680" cy="6192688"/>
          </a:xfrm>
        </p:spPr>
        <p:txBody>
          <a:bodyPr>
            <a:normAutofit fontScale="92500" lnSpcReduction="10000"/>
          </a:bodyPr>
          <a:lstStyle/>
          <a:p>
            <a:pPr algn="ctr">
              <a:buNone/>
            </a:pPr>
            <a:r>
              <a:rPr lang="es-CO" dirty="0" smtClean="0"/>
              <a:t> Hay una historia famosa acerca de Esparta. Un rey espartano presumía de las murallas de Esparta ante un rey que le visitaba. Este miró por todas partes, pero no vio ni señal de las murallas; y le dijo al espartano: </a:t>
            </a:r>
          </a:p>
          <a:p>
            <a:pPr algn="ctr">
              <a:buNone/>
            </a:pPr>
            <a:endParaRPr lang="es-CO" dirty="0" smtClean="0"/>
          </a:p>
          <a:p>
            <a:pPr algn="ctr">
              <a:buNone/>
            </a:pPr>
            <a:r>
              <a:rPr lang="es-CO" dirty="0" smtClean="0"/>
              <a:t>  «¿Dónde están esas murallas de las que tanto presumes?» </a:t>
            </a:r>
            <a:r>
              <a:rPr lang="es-CO" dirty="0" smtClean="0">
                <a:solidFill>
                  <a:srgbClr val="0070C0"/>
                </a:solidFill>
              </a:rPr>
              <a:t>Su anfitrión le señaló sus guardaespaldas, una tropa estupenda. «Estos -le contestaron las murallas de Esparta: cada soldado, una piedra.»</a:t>
            </a:r>
          </a:p>
          <a:p>
            <a:endParaRPr lang="es-CO" dirty="0" smtClean="0"/>
          </a:p>
          <a:p>
            <a:endParaRPr lang="es-CO" dirty="0" smtClean="0"/>
          </a:p>
          <a:p>
            <a:endParaRPr lang="es-CO" dirty="0" smtClean="0"/>
          </a:p>
          <a:p>
            <a:endParaRPr lang="es-CO" dirty="0"/>
          </a:p>
        </p:txBody>
      </p:sp>
      <p:pic>
        <p:nvPicPr>
          <p:cNvPr id="10242" name="Picture 2" descr="http://t3.gstatic.com/images?q=tbn:ANd9GcQTBWBRqPFC2HiuyeQ0Rhb2J3d_giKfmWjDBw9J-e1QcWREyB9df865vJRzjw"/>
          <p:cNvPicPr>
            <a:picLocks noChangeAspect="1" noChangeArrowheads="1"/>
          </p:cNvPicPr>
          <p:nvPr/>
        </p:nvPicPr>
        <p:blipFill>
          <a:blip r:embed="rId2" cstate="print"/>
          <a:srcRect/>
          <a:stretch>
            <a:fillRect/>
          </a:stretch>
        </p:blipFill>
        <p:spPr bwMode="auto">
          <a:xfrm>
            <a:off x="6551712" y="0"/>
            <a:ext cx="2592288" cy="2304256"/>
          </a:xfrm>
          <a:prstGeom prst="rect">
            <a:avLst/>
          </a:prstGeom>
          <a:noFill/>
        </p:spPr>
      </p:pic>
      <p:pic>
        <p:nvPicPr>
          <p:cNvPr id="10244" name="Picture 4" descr="http://t2.gstatic.com/images?q=tbn:ANd9GcR0hZunSE93lTqCARIGbxr9p_cRfYoUZWuebPXm4VrbI5rBFFgB"/>
          <p:cNvPicPr>
            <a:picLocks noChangeAspect="1" noChangeArrowheads="1"/>
          </p:cNvPicPr>
          <p:nvPr/>
        </p:nvPicPr>
        <p:blipFill>
          <a:blip r:embed="rId3" cstate="print"/>
          <a:srcRect/>
          <a:stretch>
            <a:fillRect/>
          </a:stretch>
        </p:blipFill>
        <p:spPr bwMode="auto">
          <a:xfrm>
            <a:off x="6677025" y="2492896"/>
            <a:ext cx="2466975" cy="1847851"/>
          </a:xfrm>
          <a:prstGeom prst="rect">
            <a:avLst/>
          </a:prstGeom>
          <a:noFill/>
        </p:spPr>
      </p:pic>
      <p:pic>
        <p:nvPicPr>
          <p:cNvPr id="10246" name="Picture 6" descr="http://t3.gstatic.com/images?q=tbn:ANd9GcQEQULISg3d8XJsfOCGHEUy7WUIs-ifUaMjMGuRug5u7qkRt2ljNQ"/>
          <p:cNvPicPr>
            <a:picLocks noChangeAspect="1" noChangeArrowheads="1"/>
          </p:cNvPicPr>
          <p:nvPr/>
        </p:nvPicPr>
        <p:blipFill>
          <a:blip r:embed="rId4" cstate="print"/>
          <a:srcRect/>
          <a:stretch>
            <a:fillRect/>
          </a:stretch>
        </p:blipFill>
        <p:spPr bwMode="auto">
          <a:xfrm>
            <a:off x="6677025" y="4509120"/>
            <a:ext cx="2466975" cy="1847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ppt_x"/>
                                          </p:val>
                                        </p:tav>
                                        <p:tav tm="100000">
                                          <p:val>
                                            <p:strVal val="#ppt_x"/>
                                          </p:val>
                                        </p:tav>
                                      </p:tavLst>
                                    </p:anim>
                                    <p:anim calcmode="lin" valueType="num">
                                      <p:cBhvr additive="base">
                                        <p:cTn id="8"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to="" calcmode="lin" valueType="num">
                                      <p:cBhvr>
                                        <p:cTn id="13" dur="1" fill="hold"/>
                                        <p:tgtEl>
                                          <p:spTgt spid="3">
                                            <p:txEl>
                                              <p:pRg st="2" end="2"/>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10244"/>
                                        </p:tgtEl>
                                        <p:attrNameLst>
                                          <p:attrName>style.visibility</p:attrName>
                                        </p:attrNameLst>
                                      </p:cBhvr>
                                      <p:to>
                                        <p:strVal val="visible"/>
                                      </p:to>
                                    </p:set>
                                    <p:anim to="" calcmode="lin" valueType="num">
                                      <p:cBhvr>
                                        <p:cTn id="18" dur="1" fill="hold"/>
                                        <p:tgtEl>
                                          <p:spTgt spid="1024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10246"/>
                                        </p:tgtEl>
                                        <p:attrNameLst>
                                          <p:attrName>style.visibility</p:attrName>
                                        </p:attrNameLst>
                                      </p:cBhvr>
                                      <p:to>
                                        <p:strVal val="visible"/>
                                      </p:to>
                                    </p:set>
                                    <p:anim to="" calcmode="lin" valueType="num">
                                      <p:cBhvr>
                                        <p:cTn id="23" dur="1" fill="hold"/>
                                        <p:tgtEl>
                                          <p:spTgt spid="1024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464496" cy="6264696"/>
          </a:xfrm>
        </p:spPr>
        <p:txBody>
          <a:bodyPr>
            <a:normAutofit fontScale="92500"/>
          </a:bodyPr>
          <a:lstStyle/>
          <a:p>
            <a:pPr algn="ctr">
              <a:buNone/>
            </a:pPr>
            <a:r>
              <a:rPr lang="es-CO" dirty="0" smtClean="0"/>
              <a:t>    La lección está clara: </a:t>
            </a:r>
            <a:r>
              <a:rPr lang="es-CO" u="sng" dirty="0" smtClean="0">
                <a:solidFill>
                  <a:srgbClr val="0070C0"/>
                </a:solidFill>
              </a:rPr>
              <a:t>mientras un ladrillo esté solo, no sirve para nada</a:t>
            </a:r>
            <a:r>
              <a:rPr lang="es-CO" dirty="0" smtClean="0"/>
              <a:t>; sólo es útil cuando se le incorpora a un edificio.</a:t>
            </a:r>
          </a:p>
          <a:p>
            <a:pPr algn="ctr">
              <a:buNone/>
            </a:pPr>
            <a:endParaRPr lang="es-CO" dirty="0" smtClean="0"/>
          </a:p>
          <a:p>
            <a:pPr algn="ctr">
              <a:buNone/>
            </a:pPr>
            <a:r>
              <a:rPr lang="es-CO" dirty="0" smtClean="0"/>
              <a:t> Así sucede con el cristiano individual: para hacer realidad su destino, no debe permanecer aislado, sino ser edificado en la estructura de la Iglesia.</a:t>
            </a:r>
          </a:p>
        </p:txBody>
      </p:sp>
      <p:sp>
        <p:nvSpPr>
          <p:cNvPr id="1026" name="AutoShape 2" descr="data:image/jpeg;base64,/9j/4AAQSkZJRgABAQAAAQABAAD/2wBDAAkGBwgHBgkIBwgKCgkLDRYPDQwMDRsUFRAWIB0iIiAdHx8kKDQsJCYxJx8fLT0tMTU3Ojo6Iys/RD84QzQ5Ojf/2wBDAQoKCg0MDRoPDxo3JR8lNzc3Nzc3Nzc3Nzc3Nzc3Nzc3Nzc3Nzc3Nzc3Nzc3Nzc3Nzc3Nzc3Nzc3Nzc3Nzc3Nzf/wAARCACPALYDASIAAhEBAxEB/8QAGwABAAEFAQAAAAAAAAAAAAAAAAIBAwQFBgf/xAA2EAACAQIFAQcBCAIBBQAAAAABAgADEQQFEiExQQYTIlFhcYEyFCNCkaGxwdHh8FMVJENScv/EABoBAQADAQEBAAAAAAAAAAAAAAABBAUCAwb/xAAgEQACAgMBAQEBAQEAAAAAAAAAAQIDBBEhMRJBMgUi/9oADAMBAAIRAxEAPwD22IiSBERAEREAREQBERAEREAREQBExsXj8NhB9/VVTb6b3J+JoMf2kqsSmDRUHGtt29LCeM7oQ9Z610Ts8R1ETlMt7RVqLaMd95T/APcDxL/c6fD1qeIorVoOro24Km951XbGxbQsqnW9SLkRE9DyEREAREQBERAEREAREQBERAERKFgoJJAA8zAKxcec1OPz/B4UEUycQ/lT4/Oc/j86xWNBUv3dM/gTb8z1lezIhD96WK8ayf5pHTY7OMHg7hqgdx+BNzNBje0WKrG1C1Bb+YJPyZoi2jSjbnqTAqA332lKeTOXnC/XiQh70uVq1SrVNSozM5N7ne8tsTqXzA85W1hYgg+RlASt9/0ng22WUi5UDKAWS4ttvMjLsyxOBqA0HOi9ijC6tML6Ba5tbYGE2FytvS8JuL2iJRUlpnf5ZmdDHqdBK1F+qmwsR/YmdPNg5plXRzTYG+oHcTpcn7SA2o5h4SNhWtsf/rymhTlKXJembdiOP/UPDpIlFZWAKkEHgiVlwpCIiAIiIAiIgCIlrEYmhhqZqYiqtNPNjIbSW2Em3pF2RqVEpIXqOFUclthOdx/aqkFIwCd4eNbggflzOcxWYYrGOXxFV3N9gT4R8SrZlwjxdLdeHZP3iOpzLtNhcMh+zjvSD9R8K/nOczDNcVjiO/qMU5FNTYfp/MwFOpRqtrPIHElYg8Cw5lKeROfpoV41dfnpQVWdSWRl6WJk6R1cEEe3Et+HSVIFzxfpJoTe22208j20Htte9z6cyi2W4sL38pVzfYSG5PQe/WQT+FwOBfi533MgWuotwx2lVIuNgPYSpGoeH9t/eCFwgRwevQS4LHiWwwW5ZhcfpJDofOCWQJXkWI8pVS58Kk+KWylnBUEKPw8AyYYgqyBSum4bj2kBm2yjOa+XutM3fD3uaZNvkHpv8Ts8DjcPjqIq4aoGHUdQfUTzWo9ls1jvbfkSuFx3/T8StTB1e7a13Ub3Pkf8+kt0ZLhyXhUvxFYtx4z1GJiZTi2x2X0cS9PuzUW+m94mmntbMlpp6MuImtzLO8Fl/hq1dVS+nu0sWv8AxIlKMVtsmMZSeoo2RmHmGZ4XL01YmrpJ4Ubsficdj+1GPxTMtD/t6R+nR9R26n+ppqteriKrPWZmbq1RiSZRszor+EXq8GT/ALZ0mYdratUmngafdL/yNuf6H6zR1cVUxH3uIqtVY7amN7TEUi5D7kHfaHIJ033HNvKUZ3Tm9yZoV011rUUXGJSzbL7dRJra19UghJbe9unWTS3nOU9npoWIY8bHpKPU3595QkWIQmAtx4jta5kgqGWpYg/PnKMzCwBvveSprvpUKFsLWMhUU6lBcAX4A5ggmH33llftD4kt3q9xa3d6N7+d78S9p8N+oO3rKi2/FxtcWk7BQOdRGng2veT1ab23BJtKBfDv+vWVBvfUvBtqttJIJethsN7WvLbKNQqFiNrAA9Iq1Vprr1oLc7by3VqkUtSOjOB9PnIZOi6SABYMARtfaYmIq92WFrm21gZjVsQ6KadR2K3UE7b36W+RF1ViW0ruANW15GmSi3SqYrFUicQgojVdQpuxXpf15l+ioGyoAo5sPWL3BIIAYbXHWZ2VUe+zDD0Cb6qqg7+tzO4rbRzKWk2elZbR+zZdhqNraKSgj1tvEybCJtx0lo+f3vpGqCaTheSpAvPIsLialIHvfEdXhLC9iJ6+Z5BnNP7HnGLogMNNRrAcWvt+8oZ0XpMv/wCe19SRM1LsC5I1cbC0HU3INhwZDC1kZQH1tU2F1F9r824FrybpWWtbuyaR2D3/ANveZjNQuKPGLgC/Agr4/L3ik1hd/YHVweJJmBaxsIICN4iEIuDbmUdyFA3JO3AJAk3QW4BBsPPa4lGFm1WBPDAHces6QI0nu2gByLb33vLrKSFK7i3n+UiCAOLk8G/Mq2lW0k2tfjrJA11DTUkANfaUVjYh7XO9rXlQde6kkKN7iTWwQaSDxdfKSQRW6jqbmwuJRmX6gdTXuQo2t6RVqhApXTYEi1piVMXSYuNJDb2Rdh+vnBKWzIqOAwt4ltvb9BLD46nTqDUr6tNyNzYfsPaYLVahUaHCqRvqvcew4lyhT0U/G5dub6tVo0yeFyri1rBlSmVBF9R2/TmKjPoYWBNrC/H+JG9mtcWbcX9JCmWdQWBTUeL3t7ydAuCsHUgJ4Qebdf8AbSStpKi1yQAB14jc+Hbi3EyMJg8Ria3d4ei1Vzxo/nyElLfhy2ktssllDm5F7X9gJ0/Y7LatbGpjStqFG+lj+JtxYe39TLynsdT8FbNW1uLEUkOw9z1nWUqaUkWnSRURRZVUWAEvY+M0/qRnZOXFr4gSiIl8zdg8TzDtzR7ntDX2IFREcW9rfxPT5y/brKHxuCXF4ZNVeh9QA3ZOv5cytlQc6+fhaw7FC3v6edUXejU1Ageh4mwwtam6FGU3IsCu2k+dvKaxr6bqb7i/S0JVanVDU2YdSBxMd9N1rZt6dFrBQGvwL9ZCqjFDofTUUgG6m3O+3WVw+M7weMKrqLlVY3I85PD1GqMXB4Nj6e8eHBOkG1G5YgCxUi28lrXQbgBieosby0prK1nI0kBh5/MnUKlNKPqYtwdunMjY0RYlQymmSTfe+3EnRIbDgumnUNQsLkSy9wNahSo23PPlIfaj3PelQFAC2bfQTeTsnRferZWIuAONuZiVcQSxI1XC83teYzY3vqf3JfQT9fQ+0s0g6sNTm42Kj95KWyfC+lWovhDO2m/jsBqP5SyEVal2uXAsGJ4lUNQjxG/O8VGFLU7VLIouevvO9aI2SROrDjkmToKaad2oOxNyWkUbvCpW9ityCCLfBlMGuKL1WrimqlvulDfh8z6+kkgydKiyjoLAmFRmNh4mOwCi5PxN5k/ZzG5l94QKGH/5Ki7n2HWdplOR4LLKY7lC9XrVqbt/j4nvXjSn18RUuy4V8XWcxlHZLEYjTWx96CEX7vlj/U7DL8BhcvoCjhKK01625J8yesygImhXTCtcRmW3zt/piIiep4iIiAIMRAPPO2fZz7HWq5lg6Y+zPdqyjbuj5gdRONdjuRffmw4nuVamlam9OqqsjCxVhcEes8t7VZBUyPFGrSBbB1W8B50k/hP8TLyqPl/cfDYwsr6XxL38NJQqGhXpsDY2225E29NkqprQDxPYk9PPiaNrknrY7+spSrVab69RI6KSbX87SlovtHQst1Acm52CXvfreYtZmDv4FsV+QZqsVmlB9FN6jPV70akVtOjngfBlMRXau2hVBWwvYWFuvvtIcWPDOxuOXDKUpF6zhbWLH0+Jh1ddSylgwY3KKPnrzLTV6SI71KioqDck2AHEph69PG0lrUPFTfdbqQTvbg9J0oP0hsvo/hZqTBiANr38xBLc2Zje+2xt/UpTRU0qtIKQpsBYCXVUWABAtYlSP9852ckELA+FmPB26+ku0SzaWYW6G/nMjL8urZljAmCos7gWboACep6Ttcm7E0cOEfM6nfuv/jX6Pk8n9J610zs8R425FdX9PpzGVZJi8ydPslFmpnc1W8Kr5jfn4nbZN2VwWXqr11XEVhvdl8Cn0X+ZvqVNKVNadNFRFFlVRYASUv1Y0IdfWZd2XOzniAAHEREslUREQBERAEREAREQBMbMcFQzDB1MLiU1UqgIIvuPUesyYO8hpNaZKbT2jx3tJktfI8c1KqzGi4LUax4YeR8jvNKEAubjmx9p7dnWV4fN8DUwmKUlW+lhyp6ETyDOMtxOU458LilsyElX/C69CJkZFDqe14beJkq2PzL1Ggx+Ap4vWqNUplwGJptpPJl/LsK2FwlGi7mpUQfVsb8ybWFezEAlZfpFhp4uR+U8FN6+S1KOnso9NK4cOneI1wQOD6H85epI6oHcIAtwFHQbcwFf6At77aVXrOqyTsZmGMKvjQcJQ8m3dh5AdPmdxrlPkUeU7IQ7JnP0adTEVO5oqalVzsiLcmddkvYmvVCVs1dqK7EUUbxHzBPT4nXZRk2ByilowdEKx+pzuze5mwl+rES7PrM27OlLkOIsYLB4fBUBRwlFKVMdFH7y/ES4kkUN7e2IiJIEREAREQBEQRcb3+IAiFFlAF7AdYgCIiAIiIAmo7S5HRzzL2ovpSuu9Gra+hv6m3icyipLTOoycJKUfUeCZvgcRl2PbC4ymEqUyRe3O+xHmDN7kPZHM82VKrA4XDMd3qruR6Dk/pPWKuDw1aqtWth6T1F+l2QEj5l60pxwop7b4Xp/6EnHUVpmmyTszluTePD0teIIs1eobsfboPibgAC9upvKxLkYqK0ihKUpPbYiInRAiIgCIiAIiIAiIgCIiAIiIB//2Q=="/>
          <p:cNvSpPr>
            <a:spLocks noChangeAspect="1" noChangeArrowheads="1"/>
          </p:cNvSpPr>
          <p:nvPr/>
        </p:nvSpPr>
        <p:spPr bwMode="auto">
          <a:xfrm>
            <a:off x="63500" y="-411163"/>
            <a:ext cx="1104900" cy="8667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28" name="Picture 4" descr="http://t1.gstatic.com/images?q=tbn:ANd9GcT9Ik7_3-qYOxkl3H3BbJX8HoFb94btSHvzRwEsnn1osJDbHrMB"/>
          <p:cNvPicPr>
            <a:picLocks noChangeAspect="1" noChangeArrowheads="1"/>
          </p:cNvPicPr>
          <p:nvPr/>
        </p:nvPicPr>
        <p:blipFill>
          <a:blip r:embed="rId2" cstate="print"/>
          <a:srcRect/>
          <a:stretch>
            <a:fillRect/>
          </a:stretch>
        </p:blipFill>
        <p:spPr bwMode="auto">
          <a:xfrm>
            <a:off x="5076056" y="332656"/>
            <a:ext cx="1296144" cy="1895476"/>
          </a:xfrm>
          <a:prstGeom prst="rect">
            <a:avLst/>
          </a:prstGeom>
          <a:noFill/>
        </p:spPr>
      </p:pic>
      <p:pic>
        <p:nvPicPr>
          <p:cNvPr id="1030" name="Picture 6" descr="http://t3.gstatic.com/images?q=tbn:ANd9GcSZXbYedcyYKhU3NPl26lZio2K8VV2ZJLFHS6MFUJTthtFifhbgcA"/>
          <p:cNvPicPr>
            <a:picLocks noChangeAspect="1" noChangeArrowheads="1"/>
          </p:cNvPicPr>
          <p:nvPr/>
        </p:nvPicPr>
        <p:blipFill>
          <a:blip r:embed="rId3" cstate="print"/>
          <a:srcRect/>
          <a:stretch>
            <a:fillRect/>
          </a:stretch>
        </p:blipFill>
        <p:spPr bwMode="auto">
          <a:xfrm>
            <a:off x="6800850" y="332656"/>
            <a:ext cx="2343150" cy="1952625"/>
          </a:xfrm>
          <a:prstGeom prst="rect">
            <a:avLst/>
          </a:prstGeom>
          <a:noFill/>
        </p:spPr>
      </p:pic>
      <p:pic>
        <p:nvPicPr>
          <p:cNvPr id="1032" name="Picture 8" descr="http://t3.gstatic.com/images?q=tbn:ANd9GcSINrCdp8OEi4y9W5I4dbYCoijIr_Mvoh1bxTUNOlZj0k7J2t0OWQ"/>
          <p:cNvPicPr>
            <a:picLocks noChangeAspect="1" noChangeArrowheads="1"/>
          </p:cNvPicPr>
          <p:nvPr/>
        </p:nvPicPr>
        <p:blipFill>
          <a:blip r:embed="rId4" cstate="print"/>
          <a:srcRect/>
          <a:stretch>
            <a:fillRect/>
          </a:stretch>
        </p:blipFill>
        <p:spPr bwMode="auto">
          <a:xfrm>
            <a:off x="5076056" y="3645024"/>
            <a:ext cx="1872208" cy="2592288"/>
          </a:xfrm>
          <a:prstGeom prst="rect">
            <a:avLst/>
          </a:prstGeom>
          <a:noFill/>
        </p:spPr>
      </p:pic>
      <p:pic>
        <p:nvPicPr>
          <p:cNvPr id="1034" name="Picture 10" descr="http://t0.gstatic.com/images?q=tbn:ANd9GcQ0wU3FDhwAwpKjI40GQUsahPDRnQqA6lomY8uAPcdFcIAe9kEL"/>
          <p:cNvPicPr>
            <a:picLocks noChangeAspect="1" noChangeArrowheads="1"/>
          </p:cNvPicPr>
          <p:nvPr/>
        </p:nvPicPr>
        <p:blipFill>
          <a:blip r:embed="rId5" cstate="print"/>
          <a:srcRect/>
          <a:stretch>
            <a:fillRect/>
          </a:stretch>
        </p:blipFill>
        <p:spPr bwMode="auto">
          <a:xfrm>
            <a:off x="7308304" y="3645024"/>
            <a:ext cx="1835696" cy="26071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 to="" calcmode="lin" valueType="num">
                                      <p:cBhvr>
                                        <p:cTn id="12" dur="1" fill="hold"/>
                                        <p:tgtEl>
                                          <p:spTgt spid="102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100"/>
                                        <p:tgtEl>
                                          <p:spTgt spid="1030"/>
                                        </p:tgtEl>
                                      </p:cBhvr>
                                    </p:animEffect>
                                    <p:anim calcmode="lin" valueType="num">
                                      <p:cBhvr>
                                        <p:cTn id="18" dur="400" fill="hold"/>
                                        <p:tgtEl>
                                          <p:spTgt spid="1030"/>
                                        </p:tgtEl>
                                        <p:attrNameLst>
                                          <p:attrName>ppt_x</p:attrName>
                                        </p:attrNameLst>
                                      </p:cBhvr>
                                      <p:tavLst>
                                        <p:tav tm="0">
                                          <p:val>
                                            <p:strVal val="#ppt_x"/>
                                          </p:val>
                                        </p:tav>
                                        <p:tav tm="100000">
                                          <p:val>
                                            <p:strVal val="#ppt_x"/>
                                          </p:val>
                                        </p:tav>
                                      </p:tavLst>
                                    </p:anim>
                                    <p:anim calcmode="lin" valueType="num">
                                      <p:cBhvr>
                                        <p:cTn id="19" dur="400" fill="hold"/>
                                        <p:tgtEl>
                                          <p:spTgt spid="103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to="" calcmode="lin" valueType="num">
                                      <p:cBhvr>
                                        <p:cTn id="26" dur="1" fill="hold"/>
                                        <p:tgtEl>
                                          <p:spTgt spid="3">
                                            <p:txEl>
                                              <p:pRg st="2" end="2"/>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1032"/>
                                        </p:tgtEl>
                                        <p:attrNameLst>
                                          <p:attrName>style.visibility</p:attrName>
                                        </p:attrNameLst>
                                      </p:cBhvr>
                                      <p:to>
                                        <p:strVal val="visible"/>
                                      </p:to>
                                    </p:set>
                                    <p:anim to="" calcmode="lin" valueType="num">
                                      <p:cBhvr>
                                        <p:cTn id="31" dur="1" fill="hold"/>
                                        <p:tgtEl>
                                          <p:spTgt spid="1032"/>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nodeType="clickEffect">
                                  <p:stCondLst>
                                    <p:cond delay="0"/>
                                  </p:stCondLst>
                                  <p:childTnLst>
                                    <p:set>
                                      <p:cBhvr>
                                        <p:cTn id="35" dur="1" fill="hold">
                                          <p:stCondLst>
                                            <p:cond delay="0"/>
                                          </p:stCondLst>
                                        </p:cTn>
                                        <p:tgtEl>
                                          <p:spTgt spid="1034"/>
                                        </p:tgtEl>
                                        <p:attrNameLst>
                                          <p:attrName>style.visibility</p:attrName>
                                        </p:attrNameLst>
                                      </p:cBhvr>
                                      <p:to>
                                        <p:strVal val="visible"/>
                                      </p:to>
                                    </p:set>
                                    <p:animEffect transition="in" filter="fade">
                                      <p:cBhvr>
                                        <p:cTn id="36" dur="100"/>
                                        <p:tgtEl>
                                          <p:spTgt spid="1034"/>
                                        </p:tgtEl>
                                      </p:cBhvr>
                                    </p:animEffect>
                                    <p:anim calcmode="lin" valueType="num">
                                      <p:cBhvr>
                                        <p:cTn id="37" dur="400" fill="hold"/>
                                        <p:tgtEl>
                                          <p:spTgt spid="1034"/>
                                        </p:tgtEl>
                                        <p:attrNameLst>
                                          <p:attrName>ppt_x</p:attrName>
                                        </p:attrNameLst>
                                      </p:cBhvr>
                                      <p:tavLst>
                                        <p:tav tm="0">
                                          <p:val>
                                            <p:strVal val="#ppt_x"/>
                                          </p:val>
                                        </p:tav>
                                        <p:tav tm="100000">
                                          <p:val>
                                            <p:strVal val="#ppt_x"/>
                                          </p:val>
                                        </p:tav>
                                      </p:tavLst>
                                    </p:anim>
                                    <p:anim calcmode="lin" valueType="num">
                                      <p:cBhvr>
                                        <p:cTn id="38" dur="400" fill="hold"/>
                                        <p:tgtEl>
                                          <p:spTgt spid="1034"/>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103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103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472608" cy="6192688"/>
          </a:xfrm>
        </p:spPr>
        <p:txBody>
          <a:bodyPr>
            <a:normAutofit lnSpcReduction="10000"/>
          </a:bodyPr>
          <a:lstStyle/>
          <a:p>
            <a:pPr algn="ctr">
              <a:buNone/>
            </a:pPr>
            <a:r>
              <a:rPr lang="es-CO" dirty="0" smtClean="0"/>
              <a:t>    </a:t>
            </a:r>
            <a:r>
              <a:rPr lang="es-CO" sz="4400" dirty="0" smtClean="0"/>
              <a:t>Supongamos que alguien dijera en tiempo de guerra: "</a:t>
            </a:r>
            <a:r>
              <a:rPr lang="es-CO" sz="4400" dirty="0" smtClean="0">
                <a:solidFill>
                  <a:srgbClr val="0070C0"/>
                </a:solidFill>
              </a:rPr>
              <a:t>Yo quiero defender a mi patria y defenderla de sus enemigos</a:t>
            </a:r>
            <a:r>
              <a:rPr lang="es-CO" sz="4400" dirty="0" smtClean="0"/>
              <a:t>.» Si trata de llevar a cabo su resolución a solas, no consigue nada.</a:t>
            </a:r>
            <a:r>
              <a:rPr lang="es-CO" dirty="0" smtClean="0"/>
              <a:t>    </a:t>
            </a:r>
          </a:p>
        </p:txBody>
      </p:sp>
      <p:sp>
        <p:nvSpPr>
          <p:cNvPr id="2052" name="AutoShape 4" descr="data:image/jpeg;base64,/9j/4AAQSkZJRgABAQAAAQABAAD/2wCEAAkGBhQSERQUExQWFRUWGSAaGBgXGB4cGxodHxobHRwgIBogHCYeGBsjHBwaHy8hIycpLCwsHSAxNTAqNSctLSkBCQoKDgwOGg8PGiwkHyQsLCwsLC8sKSwsLCwsLCwsLCwsLCwsLCosLCwsLCwsLCwsLCwsLCwsLCwsLCwsLCwsLP/AABEIALsBDgMBIgACEQEDEQH/xAAcAAACAwEBAQEAAAAAAAAAAAAEBQIDBgcBAAj/xABAEAACAQIEAwYEBAUDAgYDAAABAhEDIQAEEjEFQVEGEyJhcYEykaHwQrHB0QcUI1LhFWLxM4IkcpKistIWF0P/xAAZAQADAQEBAAAAAAAAAAAAAAAAAQIDBAX/xAApEQACAgICAQMEAQUAAAAAAAAAAQIRITEDEkEiUWEEEzJxgSORocHw/9oADAMBAAIRAxEAPwBjmH1LoWmCzmQGkgiCAd5BHUYQv2eZCSzoNJkxdvKF3M9PPB1CvqqQXYooEqwCwRbkSTYG+CitNkILs5TZQAoXmLT4gZ389seMuToV+zyjmlQBQhuJYlVW87WwQ9VTHhKLsAGPjJnZf1xnamYZO8Wm91EljYEGxCSPWTzjFnC+JamhgCAssWJGkLcmNjuRBn3xrVlWN+NcQXulpiSCDOklV0iwgt5yPbA+S4lpWJiOfxfImZHnbzwu4hxMvMGUJBNjIHrERH54EpVdJZlmACGG0g8wYsfz88FWKx7S7Rkhg0RMKYAH5RvOB6/GgVKpIIEztB8vLnhVkKNPQSWZQzHSxiwi9jMk2wbWyUKBSUzMy0DVNjFoPpP5YqlY7GOXz3eJp0gkG1gAG3MtFrTzxac3/TOnVJ3YMPa3TzP64CyfB3NLUzGmdWkqRBHnNpEzHXEO47ptJOum3MD4tjz2tvbpE4jdpD0T7yoGVWAZGsGuCPO2xvvzxfwymW1PeY0KTpBECBBIOken1xBs4iGQYPIQbR7GPPnbBdLOwpKi7AkKBFzJJaxlSenTD+ESBZPg4ooQpiqxmowMddMGLCL+u4GBaPCUeo1Sq9Spp8IJ+JiAvxRYDoJv1w2yCMTrqOr72NwpiNt/+NsQzBipAYNqMCCVUWMi/nG8Yrs1bBIL71REEhNO66SJk2IJkeZm+0bHANXNRS1KdMPZZO8QTHMRaPfBh4MCyjvypgEooBIMcrwR6ziFPhClyzrUdEHhQHc3OygFQBcjczYnAslAWT7V6FEKp3BDC8k2Oo3m59sXV6hqMr6oZYLCZWxAjaHB9ehg4T0cuKitAIWR8QJjckibqNhEn1wRUzwamtMgDQIDCxYah+EGxG3pi6Eh93oqltR8CrC67j4jveQ3nB3G2La+XatTbQwSFOp1AEmxAF/DBEbzf0wmouHACqTEhNREGIJJmSduew+vmcz7BI1r3e4UeGTEGT0mRJuL4zayV4I18ypQU2IRvxSCRBMSZbfcC2+Fz5GjTqUxUoyY+MkKpsYBAtPmeeGX+sNphaXxRMG2/pe07Hzxf/OrUXSAUMQTNiJtzPPcX9MVbWRCapxOppNJKWmmRJGjUT5lisyORwvZ0ZSBIM2Ii8fp6Ya5papTStVQoBKrZdhcBh/8TGM3WrPqAqXAAX06frjbjp5MnsdcOYUyDJLGwbT8Pn5x5Yln80wb/qEkxBgyfMjoJjbliHCc4q8iCbEyRbmAswTbE83mXAIQuZMBRAMCSJAAJ974mX5ABoHMOTeIER7mOQ88EU6lSdKEu0TBOqIMc7AbcsLq1KoZNQxAmWNzMW528sVpxMIIQG48RFiT5dFE4vYhlxbOGy7MN9BMTgjK9pYidZdQABaD1uIgyZG84U0XDq2qxVWIEbXHPcnl8sLgNt7mfblhqKaoLNzT4urMHGsGLhiCZkRPrAvidLIBlLqtR0uX8Kkc5AK3B2i59OiPgDqrPUq/BRAILXknkBBn72w6yvailmB3bppBNyXIsdvhIAiefITzxDjTwNCHiHFlbwmmUVRAGokg+/Q4GyfEB+KI/wBx54jxqk4IDaz/AGFjqkDbxEAm3X64qTgrKJrakVoKkAGbHnt7euNUlQjUJm/DIaCu11DE7xflPzxDL8cU06mt3WrDCnCx4iLEuOfLbCzNZpZAtqgXPOwH36Yrq0yxLAQJuAIE+UjHny40/dGmg6hWYqAWabSZUiNgLbR5dcRbKrTBLliHOorPQmCAB4zF77dMWtwh2C6nCjTc6RsOcCJ9T6Tgmhw9JApy0GNiSBb8Meu5wJ1khMozWRW5SowJglSDtuJ5bScB5ioEsDqaD7Ty28UemD+I5c031AsDv4ugsBsIEW85wsrUnqMzwBfcDGkWmsjs+WtKgAqroNoiRO6239cFvxGabpUtAGkRuee3Pa/mcUJqaFe5kaRP5HkOePszw9ymoiwM2O4EEjz57eWK7LyNM+4lxdu7Ch4BADc9jIAiIvHyxQOKtUZZMEDeY2/K+PMxzH90TEW+sYGSlBMQRF/lPz54tVRQyGlh45MbEN16z+mDcvnFZgr0/DT3ubjrPSOuFFGg72mOQIE7Hp74uFK1mIIGw2I9ZkYl0BpMtnU1EoVCmxD3C8hpO98H5MUwVYi67SrQSdjqa4HpvjOcHgq4dAHAtPIHaOVv1xdSzZRNKalJsW8rzI2HnJ54VK8DGNdFmZaSTCzJA8xHTaN53xTX4lSKeJnRgJBHiuNgFEabjf6YHXOhm7upIbk6+EW253Fh88A8TytU1QEQMqQTLgeL/bJkx+m2GkARm3NRvFqJY31GdwPOcfZfh4gmxtcjf67ctzinOEEk6muAFJYbjebDc85+eJ5qiQCSYAubTNr8sUmBCrdgrRpUeEnlPlci1zHS2BtQkwysJuIO42gETtiw09QMG92nltH06YqoZAkQVipYqV2Imx858sGBF2WP9SQSyqPhPIxz9+mJUMwyka9787NI223iBj2rlQACSVMgkCZtveIt74jXzBRlAWVIJB3ja/l9cTeaJsH4pCspUeExB5z0kHr74DNIkXvbp+eH3D63eIpGkEm5BCm3mSPX3wLXiTB9BOH2awSxfRL07qVANrC/y3w4St4A5VEZhBP4wDADwDqJMHf5HClqVRtgSSTcEC20dcG53PIqClp1EAT1BB3JvG/IwL4dsR5meFtZtXeAyTYiL7gWLGPrjP1cwA7wgu3hDkiByJFuVow9y2bE00qNFKQXWSQWBPO5iOnljzPV6WYUkU1SFnXJJJ1bXNh0xrHAMzX8xM6vTn9MWuCVAG1gLzuJv0PKMQ7mbLMcpxLKqquTqFo9Df5Yv9CLq9TSgparSC3T28sQybhTPIiN4jE69IS0XK7xeZjbrfB9Ls6+kg92tp0vVpqw9i458jfANEP9RfTAqMARBV4ZOckGJH5+eItwapbUrmw2nntHkRgenTNMhSDZoabx/wBuCuIZsQppvA2KT8JECb2uB15bDB+gKqlElVLC4Bix2kxz88e0uJeMKQAwFje9+noTjUZHKh6xAg09JZZAPhmNSgiG2tPXe2BeN8GWsFfLU6mpZDFqa0/ObNp08rwZ64wStZNukkroWrXCNBXVqG8wv05++N1wmvQy+XR6uZSiKiwNR0mIvH4i07kWsMY3IZWomlGA0m6kssgzciCekXtIPPH3E+CanRy0aRLQgMgsTNpPy29ziUqdlcXH2Y/ztBGps9PNJmVNl8WtlbcC8sp5RsegmcC5DMBUIKkT578rYVcP4V3feQ0zDA93sB5ATseYwfkqPe1fAr+FZ0gavfbzm/XGfMotWHLx9dh2ZpKi3XUdJAveNul/bDLMcLVsuBVdlFIaIVJWZJuZGqLAxa3PAlWt3jS4UlFgfhvptfb4ST/3Yq4z2oz6Noy/dFFSdQpgsx56iTE35AYz4+Ps/V41/I4ccmnWhDWyxpMyakYbq4EgqbAQRIM6rHaB64Ey1A6/EDf6D/jDbPB6tSk9UIradLECFm7ecHlhhQ4ItZBVptqIJBIkCR1JWCB+mNJtrSMpJoUcHyxFUrTkyJgTNzcWO0C+Hmf7NqtIVQQCJkGxgW5kEC/ud8LspWpjv2AY6UUlj4BImwIaYJMX5DkdsjxnjVas0N45XTFzZTYLN1iPrfc41hx3lsE62aqihYsCYAtBvzmP9vqPliTUC68iVINud4PrbpgTs+z5yoHV4KAB6dpWLAxuwMRNsahezqau8rvpRRIgwWI9jpA9JO2M3BqSTDOzPFiCFBmB52nrPMc8XtVVrwTqsZmCeoO/l/nDXO8WpZSkjvlQxZZDtLATMQrERIg++2B//wAoybiP5eolQmx0qLn/AGltLdQQMWolAGVyprLZCrjdQdRtzAm/pN72xpeFcDXMU1epqUsCwGlSqiSAGBG9piIGMjR4sRUJZ6r7BSDpvPJNUHpcGTyw9PCK+aqDuSKdVNR1ySChPhDESGtI5zPrjTqvJXSdXRfx7gVKkZoNqJAHdggGYnwqfiEgnStx5jbNHirBlBqlALGnpAIjrzF8U8f4VWp92REh2uBpC7LFuRkifYHlgzg3H6LBWzNDvKiEBdQk2F5eTIEiA4taDbA4KRnN+A/LVEqjwy3htJIid4O9xHyxL/Ti1RgyqE0jYiQZJHzwV2hWjoWstWlTdVD6LguPI6FDmJG2/pinJ1W1MSJ2HtH+ccc1KGCbrBWeybMpGsaSJC7SOv30xCnwqFMqDfcb+cef0wqzHaDNJVagcxUprrLEAQxB+HxbkaYsIxrqjaCNNPUxQtDVQtgQNyD123xc4OlWbKcMCKrQzAGlF0g/iYQYN4MCT74MbhoWmVcw7/i0wWO8DnAE3GGa+PS5XltqHhHO+3LflfA+d4MSygx8erUGkqunw7XDeuDu0s/yTRk87RUFxq1yYusCOdzfrGFZoqLqLkjcmL+94x0DK8Po5Zi7ZgKW/wCmkEtIsSBBLQDFgYmcZLinaPNrIYymo2amrKR1gqQPQ46IXJWNRdWJctVCOZA3nrgfMQQYBu339+WNHxPggZFqoAGYTpAIW+wE7EAfntgKlwSowpMKTspJYEKSCAJ3iLYanG7RDI9i8qWzdIlGcCWKi0wrQCdhJgTjWZ/tN3xVW4ZAVoH9WSvtpAI9bYX9j8rUSsNFNpYE6WBjTMyLcoHiwZU4inewNesnYqu87at488D5FZ28HFCayIO0FPRXeF0qIAA225DpM4SijqYkRp/XGtSj/M1RqGkjV5AAMQSSfhaZmcD5/glWkWClChaVNNg0iB+GxX3GBTyzkmlbrRPhWfqVq1LLoYp01I0oFDyCAYJPiaJM8gTblj7tVxfxjLqWpoh1sANLTJifxGOfWThtlMpSpr35qIxqXNQKxaLA+LUFoqSQAzCWtsIwo4zn8g9XXFRnVQO8puV1kzvqViCOo3B8sU9nR6nD4MzxDixPhp8ov09fYbfpbBOczTlEE6oRRfn4QZt64F40qBf6ZmWknnMTc8zfD/K1KDL/AFiq+BVC0xN4PjN4AIi0yY6YuWYozhJwdkeAcb7hNbnQjGCywWABW4U3gmRIJ81IsdrTzS6mINId5cwrB3UCVPgGkReSDv8ALHNVzRYOhgmVClVOkQZm4G1um2HHAeKtUNOkHG8FmAMCSSwBtPr+xENKhxl2lkZ8a46KKp3RDuWJNV/EVBIkCbGxHLceUYT5vixNQc7ytgd9vTeLYa5vK5TNd81MOKijwIhASoyki4I8IJJJIItOxwiz2e7xy3dBJMJTUeXIwGgWjzO1jA1aRfHPpZouH8bp5oHL5hdKrGh6ZhhuJIuGuDYjngjI8GoVaYNPiUKpJ0d1pedyJLg3npF5jGEzYrUNLlYFhYgkbmDBPzw37NcfDg06xU04EDdpkQQTswGx/wA4rSMHJt7KuL1E092rkhDE8tzEn8Rtc7XtiPZniFVK7tSAZ2Cm50xAMevXaPfDHtF2ZSkr16Tf0wssrMA15AMGxaenW4GE/D+6qVqbEOKJEOQw1AKCTPhgH52v1AaVrA7p5NLwXN1P9Req1ARVA11Bq0qwWPC1gWNgT1nrinMrnMzXpvTpu6yNdMtFIMN11Er4SIJEzfzwetRFy2qgzUxTBINd9SopI06lKqNTAyAAxPKcZlu0PcinTRwe71Est1dmaSYgGIAEeoxKTKVN50O+0HFqtSoadSmCZ/A3g89+Xl9b4U0OFjvlbxEBgSVjV1PPoDj6ajqWA1Oi6qgUiEu0KeraReLTIxTwbPk1QzqTB2FgB0/7uZPL1xn6rOlvjUbo6FwrhmXputVqGln8SKWZ3GmZiH0lpggxa9rHGa4z2yzlGm9OjQehTYgazTbwiCJ1EQTtE2HLGkyvGaWQUvUZv6wldZllA/BIHMktfrfbFWf7fK2tKdVQdiqyCLdQLna22LWHbOdSbWGc9y3amscvWo1H+NgajfjYKIgnpYX3874BXiVSrWNRJaoQAsE6l0gDkdgBE9N8G5zKCpnK4VQFDayagCzqAmFFiSZKqLGel8aWvwVEpOlBgmYIAamoEM3ibSIMABeZjaYFji5NLRMU3sUUdVSpS7yoXKkArNoLTpBIJ3O/qTh/wRmBrKZXuupVrRa8iSEiYnY4yYo1FcalYubhREAQANhy5n88aQ8aPd2Zmi5VdIMKh5RJjxELN/LGTgpKpDn1lpDLtLwWkUpvWgVgurUJGmbhSAxLb7mLnlyGbiPfIi91SrMBBD7MANw2scwerAx7jZzi9LMAGm3xxLuCfFuRFxO45yPnijsxwd6zNRYg0UJm0EMDGmZkWEn2IwJJKn4F5wN6WaDZUgJ3QZdMGCPFJt1hb+4wp4NxB6JdTWDCfGGBlhE+H36n9sT7X56NKgkinARaQ8KoIkgkksRtBHQzBwx7McIWpKVFqz3QdzBUf3LeSSYgFYHOx3wlHd6ZrcHGvJbxHiSqqmoIYWUGJHM8pF7TMGMLM8hqokjSGaJCsZPsOQ5YlxDOI+Y7lNJXSWeDZSAJLG+kSbkwB1GH9LOKlIJSrU6O+p9ayfEwVSWgldIUlRBJbkLYFGjeXKow6I94XVoODTPhKr8J8OoQYUKbyYiTFzi/iPE6rUabilWphQJUGmDfz7yEAF5gjyxmh2dNavTRK6nvw4qFNJpmFlWCg2PIgczM4T8T1U6qZOk9MUUaJRmbU2qdb2DM1vhAIJFvwwLjjHRxX1wbTMdoop6YqkOVLMzBjBdAQqqYLAE7D54SV8wXbVT1FnB0MwAHkSZgGI98F5XsvVrIhFU06C3JdIYwQRCk9AOYi04p43wILS/oVi4W7KSDbeAVld7kHkOky8G/H3SbiAcL46kaFXWNmDLsZkhjYwbGxM9cM+GZ96atUoZFKhZoiW0qu86WLQxI5Wgcpvlu90S+pBI8SgANqiPMAzA/bAPD2rOXKVagaYJUkSOW+49RbF0tnOrsVccr1W0h5AAAVdgItsLSMDZWlUqkaFZ2BgKtydpgC5++mOt8a4TkAj6gtRnuGl5Xc2UMAx0ryjcTGJ5ftzRpoqUaSIAAo0iSbEEjSsAbfXCU6RTicn/l2+Eq+pZJGm4gwZG42jywwfOoUgqCE8rm8mev2MdN4d/EYJqeoqBhZosQJvfdrxubfkozNWnxSuKlVQiLAIEqQp6kGHsCQ19rY0XqX6E4gjVkq0PBlX7rTAJU36eIm8+VsYuauWqqKtNqbWMMOR5i1weRx0SvxcLVSmtHuxQ8DE3B9Bp3Ai87AYB7XouYpkVFJeNVKoILXEwY2UsCNuhxmvYV+RZlqoq1u9okozEGDOkvAkSB4WJkibEzcGJpq8dZleKdOlUW8oPE0g2gmJIO4625jCHK8RePi8wR1/fzxfle0DU8yXA1ELpm8zzg/MX+uGlVocneSbzUDIxqeOCCQRGm53HnsDhLRzDKwBvpOHvEOMtmGRmHwtHl4h0A8r4SPQ8Wm08+dgAPzxSJZo+FZoVaT96FK7BSWNybXDggz5e+GHEZoslJEFREAlXW5F9SBhcpN11SRFjcgruHZdll6buJUFoB5bgxY+8i2Astxurq1q2orckgbXjff2xKu8Fqmsmi4txdGyy9xqXUSdMlgDMAQRdrAQbC/UYR1uGKqowdNWq7A3JDXYDko9L6Z54+0KAKpVxQLEMV8TK1+R8Im25nlgTK0ZbWk6II1GBBIIuJ39JHni6pWibNKaIy+WrDSGasEFNfifwaoaPVtJJ5hgBOyxs1VpaNVOCTeFKi4sLky08vSBi7sxnqq5gMoWo7ggEtIEzJkTGlRy2E+7vjXalY7pgGIbS7Xlwsar7hTOkdQW53xm8Oh7RN2etkiHYnxE2EglVFv/cb84tbdLwPhhYvp0joWHOCfaADgZuNs1UVWJVWUqqrKhV5QByt8vXFqcYgQryTyBJG9ifngk68bLhxpq70brhdRoU66bokBRUUwFAMsJs0RHhueuPM7WoNmtCZdVcgE1XDIAP7hF3JE7MOhPLGF4lnazwy1HWosHUDYkfDexBgxhXU7QV+8irqFRbGSZ+vI+WLSInJ5aOjdqOzdIUxXTNd13QgKtMaT0AUMCDPMk/TGFyfFGSuWWqEK3B2md/K874rr8SqZlAmowGvgLO5ENBW8ADbn89vPyPuNIyg5PZqs1n0Skai01DKRIU+Fid2gHSTcTAE+1z+z1VHo16rLLEj/osLyDyuQxtvHlEYyGQp1ny7KFmmD4phY25+sYv7PV+47wMxUNpK3uCCeY2sTHmBjOjazQZMUqNV6tQEikvhWwl9aiDI8SrJ5X1WnHmd4/mald6BfQojUqgAk+c6r25kiwgbDCbPVjWZAjfCbalgKSZHWee98DZFi+ZZnqMKikkmPFUNwFAHNm8oEk4uNeRW1oOfiaoSadBEhgG1lm1OG1ElZj4tpnDDhK06qVS5UAAMWcrclmMAG5MHof3UcWzVFawNBGPiYNLWZtU7GQOdxESLYnnQrUlrd0f6i3kKdJ2MSASLC/0GE8iTosp/0syrU2UTIDrbQr+EmBBLQSok7kYM7Q8f/l81CMagpldRYKTa6gEg6WXqPfoMxn1fLoGkQTAtvz26iBhcc07MxHhYySRuZ+L8zhpWF0aTNdtszVZxSqMtMRYnyAknckxNuZtiqr2mqgw1RnDjTczIsPiI1dLWvhBRpmBvBMdbT9Lzi2mwFYEsFUEX06iI56TY+hth9VY+0nizTZLshWzLyIVH3eZCxzaLTy0zNhtjX0tGRY0cs6hYDNVK6nqMRN2nSADqAUTEb9V+T7V1Fyj1RARfBSVtmYjxFgoVQAAAFAAknzxi+I59wE8MsVk2IMyZkR1NotGIyy3UJYPk4lmHpoAGLayUIPiMiCBB3m+Pa1erTZwykPz5lRYCTy/zgmlQqNpaNPxEkGDAkEeVuUyZ54HqZypl5NNtPeL4tPXz3uL33weaIoXV8wahAEz9SThtwvijqKlBSQAJg7OTGqRym0RsB6k5/WNW/P1vPPr1wRTqlauoEE8+Y6Y0msUh8cusrY/HG3pkliaiPupbSwN464Z5LtC9ZKlMAr4SA7w+kR8MaQ0THOwne2M3VzAY9NtX64PXiahggcGSIKgiAOdogz0OMfkVJMS5+nUpmGUKdoAt6jlfrgXKIdYEEnoBJ9huTjWceNNqKM/jeCgO3wm0ACOc4Q5+kWUVImPxc/33vjSLwJ5LMsuoaBdjccrg23wVS4e/daldFVWg6mANxNwfi9pIg2AwLw5Kbr42AK7G/tHT/jDDhVdKeVdHAhwGlvxQzqQP9h0i/IzgaoECcPqU6odHYiQQpEWPI2N9sC5XIsD4tIC26A3gmfrhhwbJaqdR9OnxQh2BsTGvkQBMG3vhlxvKGicvX1WKw6xGhx+ErJBlY9Ynpg1hFKNqyinwLXlTXqVDpDEKhPhIEXEbGZ+U4z1Oqy60UnSxI9eh9xy/YY0edqgUR4YVd0mBBsLb7c/LzOEfEKIFOnDKWIuFvpmyhjsGIG32CMmS0aPh/GKFHI+HSmZLGfCGLKSVIMyFp6OXMyemEdDhdbMO9QKO7DQTOlSTsqnmdN46D0xqeG5CnmMsBCq5pkQAm6kTEkEDc2MyTywo4VxdctTqUGGohmIDKIBlQZv8UCOkYleWU9AH88BDkfDZFiYvYz5G8c8DZesQ5grcXBFhE2gbb8seZzMhpIgAnfzEcvbpGD8jlVZdZIDSdK3gAbm178sXKqRJRleIl2ZTsbRy2j1PzwT2vy7d3TqMQWnSWG9wSAeUbwOV8TpKpqhkpSUGmNpmb7jxQZA8sOMzV1U/hAIKnQwAMzAgGLXPuTiG6aGtGP4aKqnUiMQdx1+e+NPl6Vbwu1Pu17zS5IiLA8j8RtuLziurWABuVnlF/pcH1HvzxXwJC7MjOxRnWRJ5MLkCQYJi4sPTDbTDTwF8QzwHdiinjF2aAZkAnxc35stx+QD4Pl+9q30uqvJkWAWbkWlQJtO8DnifE+H9zWdNeoi40iBMmbQINhsPfAvDuMGklRaaKzVDMsJKkeQ+K5kSbGDcgYnxgqwHPcPqd+9P4YJHhuvtbn5YMp5HTUoywaSmojoQsepknA9JqptFOxsdpO/nfD6rRpNw9cyyP3j1SxfXLEg6biBCAraOeKsihDxE6XfqH1fqPnIGHVOjWSkpbLs1A09QZgQIudQbluY9sU8dyBehTamtgWmowgsYEqCTeNJ+Z64Dq8dzQo0kLsacQqssgAEraPijTipZeAWBVnyrONDEg3Cm8eU+2KsmxLkR8YIvaIEzPoDi6i6Mh1U5J2gwP8Yv4Xwsvm6dNSAHbSSSLAmTvYEAE36Yd4oRStTQApBm+w8/piWVytMqxqSDuIPLaBcT1x5msowZzUnUGINunnN/QYuyXDmqlugFgd4BtAG2+EAUWWnlUVqRZnYulSbWYppI3ghZkczgTg/GRQZ2YKxbkwJHXrODM8f6IXx6KZKiF8JYksZuCd+m0e2droQRJO0dYwJWDw8HQXQEa6yqEKgo1MFmDCSJWelvDfzxi81VKPVQeIarm177jfdbDGn4fwitXpsqFUAPiDkqeen8MGQGj0O3PP8AFKBDspOpkUzpkAR1noT0xPHuns15OtXEU5iqk+AGPPriWVQv4QST0+/PHq92ZkEdLbe/p5Yuy2WKklAx81Nx+4+WNaxgwL+HVVpMS6BuUHl9Di3OZlKjjSnd7Eid/SwA8MRhXUqEgySZPPrh1xapT7ykUAANJQ0eKGWVPTcAH3xm15LGNRA+X0kWkFZG3xAiTBsbThBWpeIqBMGNz/x0w6oV10EB5sYCggzaDMQP/LhacwgrkoCAY0gm0gAEnmSSCfU4UbQPZUtBqbao0idifpO/3OG9TIP3dKowY0kWFZxpDKlyBIEgMQOd8BVKHeMCxAixnGx4V2mq0WCVxrp0wBcgyqjwdd1gH02sMO7Ci3IdpaL0oqbBSDpsSAoJAMXk35ct8ZE52lWFQAOupgKal5g3Gpjo8UCRAi7TeManP59M/SWimXTvgdQKKqNAJnaN05c7YQ1exOZpuWFNyFvsCbeQ3v0wu0Y4bC22C8Urf01RmJIRWXa+oSBMXsZwwrcNpZamqVAS8ioUJsxgwCYlQDG12g8r4XcN4Q5zOXpuhSXWdQIkTqMg+X540vaGu1N61aqmrQIpkm0my2JkAE9NsS3UqQ1kTZHPjvC9WmtQlIpeNqYp7QU0ixXkD588C8Sqf1tWYhy62YMpbYaWaIJaIEkAkdd8QyobQraNdpIPUGD64O47mwT3bIiKAoLaZK2UgA6j+EIpvB0kwMXbbHaqhLnitOnCGxex57Gxna4nEcrwyq6qyTcQB/dyFsVVK4pNNJy28kppFwRbxSbE3tjQdjaZJfM1ZK02hQFhNUEyYj4bEAR7YqVJE+RnmezAy9Oij1QjHc6GgMbnWCtiDYN+myHtS5WotFGDtu5SYJ5b+s/LDbjtdtWp+6ZWvqFiR5FWN4xnLM71msh8RvtJ2B5gWGMo5yynjAOKTTDTI5HGm7JZMCsFjmNJ85Eehi49D0wnpqviVXJhSSCIuD+l/ni+jUD0416m1CVFpWCJAje8e+2G0SX8boxVI7zvJadbNEEbgwIJ2Hti3hmVbL1e7V0BamW1MAVM6ZUgggkGRfpyxnDmNvCsT0GNbwzgL1aJqk2pK1xym5tEsQHMAHcD1xTXVZHt4E4QzEC5Owgkg35xjS5fN9zw3LqySW1EhwYKl3O3Mc/bGRfLEVIRiZPg/uMmIPTlONHxjN/0qYZSC6AJIEgCxIv8JaT5+hGIYyfEg1ahHeeHLopKqJu41c7Bdzvz9MKR2kZKQUgwthcab72G3/Jx7w3O1WqtT1wtQItQQoDBfCu+0L974rzmU7usdLDQsAtp8MxJ8JG9yMU1kITlHKF/Cq7ah4TEbBRFrj688OOz+XK5uldCW1wXUEaijASDuJ3B9sLaFZdRCybRcAefn0w+7PUiMzSqBNWhXJ1kgAaDJ1AQCJ6bxhNiQD2hNQVW1GWJJkLAJmDabThS/FSsKKSgzBIdpJ+cYd5ypUOoqwgMSNWw9I39sZ3OVGqHVHwxMDYk/rGHETeTQUs7qyb06lOG7zWhUGZ0gQSbaTP05YzObypsOfM+dzv74cZCuXpmmRN5Ynp52nBvFOEOmgaYVlDKeRED6mZjDUuryKnLRp+EcOC5Rq1ySx8JMEIDYA8xuY5iIwg4nw5mDFQpYqVAWGA1NqOrVctMXm0dBja5PPJnMqEqowNN0MjY6WtJ/ED8PnIPWMn2iNGpXhGJaYaAFHKQw1XFyJHTGEO6edl3aMAUMxzmLfd8TQshNiGG/XDnidMK+pVAUWAPpGx5efphr2/4ci5xmS0qhaOTGms+cGQfc46O+UjOjN0qhEM1MNz+wD+UYb5jiq5lQncEVUJLEuTqUgWggFQInnEnzwkasW57bYP77UF1KRDWIb9fbpgbvY00OMnWWjSdCCzFdSCdWmGBM7XifOOWF2dy2lu8KgaTD0+YYk7A/EszcW5dMNKCzTMEzGwG8kAEASQwPITjZ/xJ4WHy1IqFRpDS3hdV0+IKNibiVnlzi2DnUkq2VRziiQ6nwzJ1EzsOYv8AdsXntBVXnaLrqJBUg2YbHcmeRPXDHsNw9DmqSyCCSSrR4hoafs9cdZHZ7LQF7in7oPPy8ziJ8y45VQJWY7+FqlkqPUMyFgnyLjnuLfn0xu1yy8ufXEKPD6YACgBegsN52/xidOkqkDHn8ku8uzKM3xlF/wBSyShZAWq3uUgTve1vU9MZb+IPDKr5rTTR6isFOhQWuFIFgPXmcdPNUWG3TlfDPJhKekWDVPmY/YY6vpvVJfC/2I4HR7PcQoBC+UqrTBuzKYUMRcj8MXMmIm+DeG5UVszVc6XjW+ki2+lefUg3PLHauKPUMJSIDHckTAxz/tf2VFCjWrJpBcAVQohD4gdUSNF9+RkGBjtm/BcI+TmWW4W2ZzdOgn43uJsBJ1GegAN8bDtX3WU7qkpamKQjShMEEm/JjPiubyOe+Idgs3SoF6jRLKFBkEwBq0qPxFmjnyGKO1nCsznRV4gKYGXQaFJYSUR2UnTM3Yk7flgeXQ5QjGHZ7ZjK/E7n4is+Gdom4Kned7EEHmeTGm9GrQqU1ULVZlKjkbGQrHfkQpvI5749yOTUkqYAnmLcsWUuztNWOtmVbm0EEWAgH3J/fFxktGLT2E9leFoKlRqy6kNJlXlqq2heVyATHScPOxPYanUotUralqB2VQbCygAkbkaiT52wjyPFHpOaRFLxAf1KqaiosZE/ijbUfcWjtWXyyFQYB1AE9DbkL2xh9RNx15COznH/AOqSxlsx76f0228vnhpluyOYpUkp08wdKnWItqYgBg1pZLGNtxYxjaOigBYBPUc+eIpRUzYmfOPucckufkeG/wDBVUcGz1Vzm6veAK1NmJgXGlogXiTbF/HqDrWakykQdIAJY2sAJ222GNlxvsDUq52pXUJ3ZZSAW+OFEg2OnYifOcZniGXqf6qqVqTuWYOaavqJWNUBrSYFz5Y7YzUkq9iQClw9xmX7onwESWiFIN9W+xU8unXFXFwWqmfCG8QEi0+U2MjbfqMdE7M8HbLVZCEqaRFRnF2Y1WcNB5wQpB6WJtOX7TZBkzVZqayjvs8aQSqsbk2Pit/jC+92nQGbyGVbUxWIAkyIO/LkeWGHet/WKKZ0EagYAkXHmSOW8+mC0za0AF7rU1aAAzHSqkwIjxEm/O1rYN4z2nq0joahSCAFQACs2AJB1E7bbWJmcaLLHoSjKBhE6HU6Su4NpmZ2i+BM0sd4o2MTGxi67fPDD/V6b0lJoBQp0lqbMGmAV1EyDsbxfBPC+E1KjmnQ0OKqn44BFojV1Xe352w9CqwLg0tBYyguwm8enPGg7Rs00lRNVNKaqpK3sNtU7eXlOEOe4HVyrQYMGAVMgwbQdz6RONPnc0AtMqDqZAzA3iQDiH7lRsX8I449FU1/FUlmYm5TSRTEHYTLecg3wdWpCqJWmBMw2zGwPiO0+VttsLe3GX/8ZTpI2o1Qg/uJJYoLm42FthbDvivE1gimrGARJAncxJAuIuBfriL7er3CL8GezvCatZWNz3Z0sY2LbSZ6AxNsedsDOaFQydSoWtEf00Bt0nG17CsGoVC0ly5k+UCL77DGY7Y5w0a5FWirU6h1K6OVYKBpAkrEiJNiLjAuROXTyT+zJZZQrGwPTULfPceuNpwLglOqttZBJJlAIYATpeSYE77HpIxiK+ZAZYn1JvHISPaY+mHOQzuYWCldlB2UyxYbQAZty88aNMuDitqwvjPFO5rUVpGO5fkZgoVJk8wTG+8X2xov4ocTnK6RBBqDltE7SOe2EHEeGB6lJ6zFGhVZTTOk+hUeEEHcgXPXDDjuZ/nUWimhSh38VyAdgVDAQN4IxEoXKL9tkveAL+G2RZ6wqmoVWkwOiCQ0hgTvC7Y6l/qSqY1CTtB98IOy70qWXp0lZWemNNQqfxEkkzEkTODqudpjeAfTy644OfkubwK2g1uIAG53tA9r/fXBP83qBgT0P+Pn88K6den5XNrEf4EDF4zib6pJtv0EbbffzxTsdjBGneLHl7eeLsuQay1WklQRcRA8hztbAlHNUzAB0m0f84F4zn+7osyU2qsTpULJubCf7Vnnjfil1kqBSYm7U/xDcVqeXyqk1K5JZolgNRRQi3ljpaJtdbb4yGZ7VPmHaictSZSQrKWqVGfTO7FiC251BbCYjk3/AIc8OZ85mqjBjWo5dlCsI01HLABeghSP+49cc/7N9oBlXLMpJ06fhDdJlTyiRj1WvTaVsalkf1FoUnK1MooY3INVxY9PCbG/ljScD7P5riFCp3FQUaYOldRZ1WB8KgmTYiWPWw5Dm3F+PHMVmqGeQGwsJ5CwuTYbTjvP8LUKcNy4IILBnM89TsQf/TpxSVK3sTdvBzSt2Cz2ScmrT75WtrQmosefNZ8wMeZnLCpQOlW76npm21yOXIzPtjv4qYQ8Q7OUwzVaaqC8awLAm1/LzjGPKq9SEcFbhdQPTq1lZ1ZgXBkNEjXsdQgc/MY6+eH1KF8qUUDeixPdtb8POk3p4T0m+CamRBMgfccrbevXBApmIJn7Hrjg5OdzaxoC9MxsSflyxI1oMc/XlgX+THK2roZHz+WI18qNy3WJ6Dla2MGmASwgTP3fCLMdk6L5pc2Z71SGERBjYEACLbHyw0Aa3i+7z+UY8po03Y3Np5frgi3HQUTauCQGH7T68tsY88eh6qFlpq8nUT4oG6hXGkHn6nc6QDsatN77b36dL8/s45t22pilWDsAO+Ba3MrF5nczMD85x0cH5MpC3P5Rv5vLskmmW1Jy0wxMH32wJ20fVmAqj4QWN+p9bbbYu4Vx3W4kBadP8RmSzSBfzg4AzNRatWqx1SwNrbWFvP6Y9CImVcGr6azUqkd3WGhgIMH8DDzVoONXwLPUaGT0yS7zrItFydI5gjqLz5AYxlfh2hgxLiCDfT18jiGaqAVWgypYlfQ3wNAnQ0rZipXZhq8aXE7kcoPMwfoeuGf8s2YRXW1lEHb4RMe/LCPjmTajTy9XVq75Sdo0xBA8zDSfX3JeX4gTSQAMIF9IMTJHK3LEPKTQrDe0NUPxWn/t0Ajo1yAeU7fPHnEM2zZssxIiwUb2EdPrj6uqVcxqBZ18TwqzUmDbSDGuSOe31BrZum25eASAhZhp9zz2sI2xTj1qK8IFlm37IUagWsdtT6o/tMfTFHbDhyZg0qLHu2BLyADaIuCRMnp0OGXZJEpZNHpmzkmWMyZ09bKAs/lMxhD2i4kjs1ZXnSChlSpuG2kXHw35++OSEG+XtRMtEeF9iKNQVFaspckMraIA06tSxqPxA+0C1sW8J7NqtcPXrkqommiSFW5A+/KcZmhx0qZnB1DPpUHiZlYC0XBi8EcvUe+OqWB8edmnz1CnppMw1KBo0kkTpNrjYxzxD+VAqCoiEKI+LcWuP91j1PLGZTtC1NKWkkk6mIidze23M4g3Hz3bAyOYn8J+VsBpijWU6aLXZp+LwuLz5GfK3qJnDP8A0ukb6za4Ei/1t/xjIP2o7pVYhCXUbi+3KxHTfA9TtSxINhI6Rz/xjGXCpyzZEqq0dAThC/igwbRzEmPf9sTHDaSfhJO4HvtPpjI9m+0TNXRSbGfopONzUqQCbyL/ALdb3xyc3H9uVIiLvZV/KjVOmOlvuwx7XUEwQVX1j3Ai8nF1OuDpG/KL29vXywNxPiIpwsCImWIAA3I5+o9PI4x+TQR9i86tLivEELEGoqMurygmfMa8Y3+KHZ2nTzC16Q7tK7HWPwq+5I6AyTHkY6CztBmGWuubpgrqMpqjxKihCdJIIDbRawnGp/iQ2jJFdCsCEEtchiZkHqJAx7MG4xjfshpWmcwHZvu81Qo1mhapWWTeC0Wnn+4x+nMtQWlTRFGlVUKq9AAAB7ARj87dg80f9QybONa02gBzIUQQCLWgwR0gY79nGZCSPG55clGLbpZFFWWpmG1Q2x2wXTeN7jbGbOaqFpYhY64O4JmS4JkEatI9B/mcc6lk1daK8zmdLkX3gfMj6RvidQeLfz++n2cDNpZ2YWMmDMcz874tNQi0gne3TlPLHA5ZZkRNNoIueken3fFaoSPEDY+e339Di1K4J3gkj6b/ACOClMixsf0+ziaWwFfdFWkNMX8/vfF9QAAE73EA2M/f2cXC7QRvzO3riJQX5Gf0kfSDgwGAc1eUmLf4Hpjnv8TszTrtRVZmkra/ViukC+/ha2Oj1Mv1baJiLWEeXlhRxTsilbx6ioYeLSo1O3Ik+kCOUY14p9ZNsTOVZimaaaUIIIuBvJFjvtp+pxKllWK94Ua6gCQCDv8AO4+mNvX/AIfFFii4i4h1BNhvO9yfafLFuW7ELpVWaytJGw2iLb89sbv6qCwNJGAzVN3WGBBIiNMT0i3PA1fL6UKVVaQw0zItJmD6R8sdCqdhXUzTaRfeZ2mN4F+fLCXP9icxUCtABMkgkyYHh85J9h1xoueHuDQZ2/yAbIZVlhmUgHTF/Bv/AO0bdRjF592ShRapLK2oIs+EQZJsY1lmO94jkRjp2T7PMKSUqvjVVBhtxz07bD/FxfCPt32W/wDD0zTpDV3myi4Gk7npI+uJ4uVL0P3E17Gzo8Lpq2pU0N5C58MAk7yYg85GOW/xLoFM5KkgOgkAkiR4TB57A++Or06pck6gDO9h/iNj74xv8Q+GmoaDC5GtZItcAixMRIN/PnGOfgn/AFExtAFSsx4LQNMsNDFXjeC1SduU6fY+WMXms05TSGJFp9pI8oEn3ON12EybmjmsvULAMLLcBZEMQD1lbc+WMvX4W9GsVqrIAsRcOJtpM8xeCQffHVGXWcosXXAoqZGpYcyAev36YI/02odI1cwOl5wzziVECWIN9MA3EhYg7ACbf7SLYq4tWMMGhWUjRpNpBvyvZp+XUY17BQdw7hiGWzJJC+BQhiwvJ59fqcXv2folGKNaYQKJknnHQc/a+M8mdYqN7Wt6YdZHWtNFTVddZHKGB5TcRF8SxpibO0aq1NOoGBFrgQSOhwLUyNYGTBBi4NhO2GtfK1MuwIPxKCKiwQZEkAizCZ/xijviAT136Em3w7HfFWKsGw7H9kHUJXLT3ieECxXVeTve0COs+muoUaxADQRHxT6+eC+HZrUiS0kKNrSfIbCw5YJRhI2vtP0A8uUGMeTycn3Hdioo76oOUsenKec/e+JFjpJ2Igz69I2/YW8yc2VCAib9J/ujflY++BHvabQZ0ySfht0tHpjCU6lTZQFnuC03E6Va8tqEiNpuYFiR7nCv+JmWP8tXg2hTfqWQwPPeMP2pAyVO/hjcyNj8zgXtyqM3duGYa1ZlVfEQDsrcja56H3x3fTS3KT9h2ct7ExLsVLtTKwqxJUt4vyAnzx0/iPGno1qdMmFeyMxsWk+CepUgid7gXGMblciQ1ZsuCfCdMlpLFgQCGjXCzcDnzw/4Uj5rLLQrJ3jsCH1TAGqQSbQVFgZtAgzjo5pZuIJ0gP8AiBWroaDSy0ndkeNlYgaJ6T4r7GDje9gqQ/k6cch9Zv8AXGS7WcZKUTkqYFbwd2WqAHVA8RJ6zBtEHa+HfY3tBSRNBOk6vhvafPpM740i4ryN7Dc3w8hivIEzHOWn8sU/yZJ+Llfpv16WHlbDHjvEdBUqfjBBv0j9D9OeE1DiABMzGw/T9MebzemTSI1sq/kXBmfl9f03wzTMvphRO/qfuTgJ+OzNuQjb4pM39D9MDUs45YmefLl18uv3vipdfxActmGAgjc9PEP0I39YxW9UEQQ1rx9D9PywOudBuTz2HvHvAJxXXzMCwNt7fTCc3sQTXqSDzkbj78vrj6nmCAJ2Fx5/d8CHNeAcptt9B6WxIVhbUSbx/n/PljL7j7WAez3gbWM8/wDG+IOl4No3t9Z+98QVtRiYM/P3xYaQMSbj6xfGinYEZAuLbTv5W+/LFtKsduov+dvp88eaNz4YiLeX79PLH1Y+HptN+Qn974q8WsDPf5sc/PblMj1+/LGa7Z03r0Uo0lLMH16UEmAGEk3i7QOt+hxoBRBkm4iPX7kHHy8NKnwvHoMXxTkpJvKFgXLQVBLAmATvueUb9JvbfEKlPWALQI36kiZ9b/5wxzVABSAI8RHnAnnuMD0UGhBE35321RvinGngrJW9HVLSJNpuSfn5Wt7dMDZ3s6lWmw8RmBcb7g25GJXpBPPDmL+n/wBo/KfnieTSUJNyWAkmbSv7nCk5OWXkZmc12OVkVDBRQFlT4oWbTvufi9MK+K9hmrEz+JVAYiIZV3kC6kgTvEkTtjdGmAGIFxP5nFD1j3QM329tU/ni4zklh/I6Of5X+HzIXpMQFGzbtZefIHf3Axo892bQ00khbLpZRyUEaSIuNrHmZ5Rh+9YhdU3LGSb/AIvPBbUxC23En5nDfJN5sVGOzvZiQ6CO5KwoaC6kQysGgEEeJYJiDhEewB1N4gwGnTvNpmen91jHyx1SlQU6VIsRf5rzwBlMuoiBurcz0H74cuTkXkTRnaHDnhYP+LkifbnhhTpVAyjcTyF+nXlvy54c5SmAg9sQqtc+h5euOVxVW/gKIGgAQATa87C5NvyxKvkgpmAXiN7etuny/W+lYyN7H6x+QGPAYuN4J+mKXHFqqGDJSKwo+Ix6cv157b4ozFA1DJg9f8/LBSGasf8Al/OMQrMRri3/AAf2GOecUk0roQI3BUX/APmJ/ff2/Y4IocPBDALpD3aLSZFjG+CdRH1/XFVKqZN+Y/P/ACcVFpPbCwN+y1MsGCAEXEHzkbnfc4+pdl15iNom8x97+mHFQQxA8vqDOIZYy0emNOqurf8AcQsq8HJSzEAEsFa9zAHUgR++LsvwpRud+XSP+NsMaTTBO8n88Vi8ziZNKSsNlI4SoiAt5n0AJt+X2MeVMosEkTbkPkI9/qMWd4TN+ce0YopVDL32IHtA/fGcpR7KvIHlPKDdbdbew+/XEauWYyXNuf312wUrb+v6kYrp1Dre+37J+5xL5NJgU90Ik7Ha22K3oAA29/u+ClNyPvljxhv7/ljNxYbBUUzG1r+U/Xni5XMied8RrmNvvbHhPi9h+ZxC9CAuRCdrgc/2x8r3NotMH8/niAqlSYMWH7/ni5hv5ao9gY/LGzim8f8AbGUz4r/XlH39Me1M2qhS0An8pPTbHtO+kHmb/OPyx4KYIkifW/LERnVio//Z"/>
          <p:cNvSpPr>
            <a:spLocks noChangeAspect="1" noChangeArrowheads="1"/>
          </p:cNvSpPr>
          <p:nvPr/>
        </p:nvSpPr>
        <p:spPr bwMode="auto">
          <a:xfrm>
            <a:off x="63500" y="-852488"/>
            <a:ext cx="2571750" cy="17811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2054" name="AutoShape 6" descr="data:image/jpeg;base64,/9j/4AAQSkZJRgABAQAAAQABAAD/2wCEAAkGBhQSERQUExQWFRUWGSAaGBgXGB4cGxodHxobHRwgIBogHCYeGBsjHBwaHy8hIycpLCwsHSAxNTAqNSctLSkBCQoKDgwOGg8PGiwkHyQsLCwsLC8sKSwsLCwsLCwsLCwsLCwsLCosLCwsLCwsLCwsLCwsLCwsLCwsLCwsLCwsLP/AABEIALsBDgMBIgACEQEDEQH/xAAcAAACAwEBAQEAAAAAAAAAAAAEBQIDBgcBAAj/xABAEAACAQIEAwYEBAUDAgYDAAABAhEDIQAEEjEFQVEGEyJhcYEykaHwQrHB0QcUI1LhFWLxM4IkcpKistIWF0P/xAAZAQADAQEBAAAAAAAAAAAAAAAAAQIDBAX/xAApEQACAgICAQMEAQUAAAAAAAAAAQIRITEDEkEiUWEEEzJxgSORocHw/9oADAMBAAIRAxEAPwBjmH1LoWmCzmQGkgiCAd5BHUYQv2eZCSzoNJkxdvKF3M9PPB1CvqqQXYooEqwCwRbkSTYG+CitNkILs5TZQAoXmLT4gZ389seMuToV+zyjmlQBQhuJYlVW87WwQ9VTHhKLsAGPjJnZf1xnamYZO8Wm91EljYEGxCSPWTzjFnC+JamhgCAssWJGkLcmNjuRBn3xrVlWN+NcQXulpiSCDOklV0iwgt5yPbA+S4lpWJiOfxfImZHnbzwu4hxMvMGUJBNjIHrERH54EpVdJZlmACGG0g8wYsfz88FWKx7S7Rkhg0RMKYAH5RvOB6/GgVKpIIEztB8vLnhVkKNPQSWZQzHSxiwi9jMk2wbWyUKBSUzMy0DVNjFoPpP5YqlY7GOXz3eJp0gkG1gAG3MtFrTzxac3/TOnVJ3YMPa3TzP64CyfB3NLUzGmdWkqRBHnNpEzHXEO47ptJOum3MD4tjz2tvbpE4jdpD0T7yoGVWAZGsGuCPO2xvvzxfwymW1PeY0KTpBECBBIOken1xBs4iGQYPIQbR7GPPnbBdLOwpKi7AkKBFzJJaxlSenTD+ESBZPg4ooQpiqxmowMddMGLCL+u4GBaPCUeo1Sq9Spp8IJ+JiAvxRYDoJv1w2yCMTrqOr72NwpiNt/+NsQzBipAYNqMCCVUWMi/nG8Yrs1bBIL71REEhNO66SJk2IJkeZm+0bHANXNRS1KdMPZZO8QTHMRaPfBh4MCyjvypgEooBIMcrwR6ziFPhClyzrUdEHhQHc3OygFQBcjczYnAslAWT7V6FEKp3BDC8k2Oo3m59sXV6hqMr6oZYLCZWxAjaHB9ehg4T0cuKitAIWR8QJjckibqNhEn1wRUzwamtMgDQIDCxYah+EGxG3pi6Eh93oqltR8CrC67j4jveQ3nB3G2La+XatTbQwSFOp1AEmxAF/DBEbzf0wmouHACqTEhNREGIJJmSduew+vmcz7BI1r3e4UeGTEGT0mRJuL4zayV4I18ypQU2IRvxSCRBMSZbfcC2+Fz5GjTqUxUoyY+MkKpsYBAtPmeeGX+sNphaXxRMG2/pe07Hzxf/OrUXSAUMQTNiJtzPPcX9MVbWRCapxOppNJKWmmRJGjUT5lisyORwvZ0ZSBIM2Ii8fp6Ya5papTStVQoBKrZdhcBh/8TGM3WrPqAqXAAX06frjbjp5MnsdcOYUyDJLGwbT8Pn5x5Yln80wb/qEkxBgyfMjoJjbliHCc4q8iCbEyRbmAswTbE83mXAIQuZMBRAMCSJAAJ974mX5ABoHMOTeIER7mOQ88EU6lSdKEu0TBOqIMc7AbcsLq1KoZNQxAmWNzMW528sVpxMIIQG48RFiT5dFE4vYhlxbOGy7MN9BMTgjK9pYidZdQABaD1uIgyZG84U0XDq2qxVWIEbXHPcnl8sLgNt7mfblhqKaoLNzT4urMHGsGLhiCZkRPrAvidLIBlLqtR0uX8Kkc5AK3B2i59OiPgDqrPUq/BRAILXknkBBn72w6yvailmB3bppBNyXIsdvhIAiefITzxDjTwNCHiHFlbwmmUVRAGokg+/Q4GyfEB+KI/wBx54jxqk4IDaz/AGFjqkDbxEAm3X64qTgrKJrakVoKkAGbHnt7euNUlQjUJm/DIaCu11DE7xflPzxDL8cU06mt3WrDCnCx4iLEuOfLbCzNZpZAtqgXPOwH36Yrq0yxLAQJuAIE+UjHny40/dGmg6hWYqAWabSZUiNgLbR5dcRbKrTBLliHOorPQmCAB4zF77dMWtwh2C6nCjTc6RsOcCJ9T6Tgmhw9JApy0GNiSBb8Meu5wJ1khMozWRW5SowJglSDtuJ5bScB5ioEsDqaD7Ty28UemD+I5c031AsDv4ugsBsIEW85wsrUnqMzwBfcDGkWmsjs+WtKgAqroNoiRO6239cFvxGabpUtAGkRuee3Pa/mcUJqaFe5kaRP5HkOePszw9ymoiwM2O4EEjz57eWK7LyNM+4lxdu7Ch4BADc9jIAiIvHyxQOKtUZZMEDeY2/K+PMxzH90TEW+sYGSlBMQRF/lPz54tVRQyGlh45MbEN16z+mDcvnFZgr0/DT3ubjrPSOuFFGg72mOQIE7Hp74uFK1mIIGw2I9ZkYl0BpMtnU1EoVCmxD3C8hpO98H5MUwVYi67SrQSdjqa4HpvjOcHgq4dAHAtPIHaOVv1xdSzZRNKalJsW8rzI2HnJ54VK8DGNdFmZaSTCzJA8xHTaN53xTX4lSKeJnRgJBHiuNgFEabjf6YHXOhm7upIbk6+EW253Fh88A8TytU1QEQMqQTLgeL/bJkx+m2GkARm3NRvFqJY31GdwPOcfZfh4gmxtcjf67ctzinOEEk6muAFJYbjebDc85+eJ5qiQCSYAubTNr8sUmBCrdgrRpUeEnlPlci1zHS2BtQkwysJuIO42gETtiw09QMG92nltH06YqoZAkQVipYqV2Imx858sGBF2WP9SQSyqPhPIxz9+mJUMwyka9787NI223iBj2rlQACSVMgkCZtveIt74jXzBRlAWVIJB3ja/l9cTeaJsH4pCspUeExB5z0kHr74DNIkXvbp+eH3D63eIpGkEm5BCm3mSPX3wLXiTB9BOH2awSxfRL07qVANrC/y3w4St4A5VEZhBP4wDADwDqJMHf5HClqVRtgSSTcEC20dcG53PIqClp1EAT1BB3JvG/IwL4dsR5meFtZtXeAyTYiL7gWLGPrjP1cwA7wgu3hDkiByJFuVow9y2bE00qNFKQXWSQWBPO5iOnljzPV6WYUkU1SFnXJJJ1bXNh0xrHAMzX8xM6vTn9MWuCVAG1gLzuJv0PKMQ7mbLMcpxLKqquTqFo9Df5Yv9CLq9TSgparSC3T28sQybhTPIiN4jE69IS0XK7xeZjbrfB9Ls6+kg92tp0vVpqw9i458jfANEP9RfTAqMARBV4ZOckGJH5+eItwapbUrmw2nntHkRgenTNMhSDZoabx/wBuCuIZsQppvA2KT8JECb2uB15bDB+gKqlElVLC4Bix2kxz88e0uJeMKQAwFje9+noTjUZHKh6xAg09JZZAPhmNSgiG2tPXe2BeN8GWsFfLU6mpZDFqa0/ObNp08rwZ64wStZNukkroWrXCNBXVqG8wv05++N1wmvQy+XR6uZSiKiwNR0mIvH4i07kWsMY3IZWomlGA0m6kssgzciCekXtIPPH3E+CanRy0aRLQgMgsTNpPy29ziUqdlcXH2Y/ztBGps9PNJmVNl8WtlbcC8sp5RsegmcC5DMBUIKkT578rYVcP4V3feQ0zDA93sB5ATseYwfkqPe1fAr+FZ0gavfbzm/XGfMotWHLx9dh2ZpKi3XUdJAveNul/bDLMcLVsuBVdlFIaIVJWZJuZGqLAxa3PAlWt3jS4UlFgfhvptfb4ST/3Yq4z2oz6Noy/dFFSdQpgsx56iTE35AYz4+Ps/V41/I4ccmnWhDWyxpMyakYbq4EgqbAQRIM6rHaB64Ey1A6/EDf6D/jDbPB6tSk9UIradLECFm7ecHlhhQ4ItZBVptqIJBIkCR1JWCB+mNJtrSMpJoUcHyxFUrTkyJgTNzcWO0C+Hmf7NqtIVQQCJkGxgW5kEC/ud8LspWpjv2AY6UUlj4BImwIaYJMX5DkdsjxnjVas0N45XTFzZTYLN1iPrfc41hx3lsE62aqihYsCYAtBvzmP9vqPliTUC68iVINud4PrbpgTs+z5yoHV4KAB6dpWLAxuwMRNsahezqau8rvpRRIgwWI9jpA9JO2M3BqSTDOzPFiCFBmB52nrPMc8XtVVrwTqsZmCeoO/l/nDXO8WpZSkjvlQxZZDtLATMQrERIg++2B//wAoybiP5eolQmx0qLn/AGltLdQQMWolAGVyprLZCrjdQdRtzAm/pN72xpeFcDXMU1epqUsCwGlSqiSAGBG9piIGMjR4sRUJZ6r7BSDpvPJNUHpcGTyw9PCK+aqDuSKdVNR1ySChPhDESGtI5zPrjTqvJXSdXRfx7gVKkZoNqJAHdggGYnwqfiEgnStx5jbNHirBlBqlALGnpAIjrzF8U8f4VWp92REh2uBpC7LFuRkifYHlgzg3H6LBWzNDvKiEBdQk2F5eTIEiA4taDbA4KRnN+A/LVEqjwy3htJIid4O9xHyxL/Ti1RgyqE0jYiQZJHzwV2hWjoWstWlTdVD6LguPI6FDmJG2/pinJ1W1MSJ2HtH+ccc1KGCbrBWeybMpGsaSJC7SOv30xCnwqFMqDfcb+cef0wqzHaDNJVagcxUprrLEAQxB+HxbkaYsIxrqjaCNNPUxQtDVQtgQNyD123xc4OlWbKcMCKrQzAGlF0g/iYQYN4MCT74MbhoWmVcw7/i0wWO8DnAE3GGa+PS5XltqHhHO+3LflfA+d4MSygx8erUGkqunw7XDeuDu0s/yTRk87RUFxq1yYusCOdzfrGFZoqLqLkjcmL+94x0DK8Po5Zi7ZgKW/wCmkEtIsSBBLQDFgYmcZLinaPNrIYymo2amrKR1gqQPQ46IXJWNRdWJctVCOZA3nrgfMQQYBu339+WNHxPggZFqoAGYTpAIW+wE7EAfntgKlwSowpMKTspJYEKSCAJ3iLYanG7RDI9i8qWzdIlGcCWKi0wrQCdhJgTjWZ/tN3xVW4ZAVoH9WSvtpAI9bYX9j8rUSsNFNpYE6WBjTMyLcoHiwZU4inewNesnYqu87at488D5FZ28HFCayIO0FPRXeF0qIAA225DpM4SijqYkRp/XGtSj/M1RqGkjV5AAMQSSfhaZmcD5/glWkWClChaVNNg0iB+GxX3GBTyzkmlbrRPhWfqVq1LLoYp01I0oFDyCAYJPiaJM8gTblj7tVxfxjLqWpoh1sANLTJifxGOfWThtlMpSpr35qIxqXNQKxaLA+LUFoqSQAzCWtsIwo4zn8g9XXFRnVQO8puV1kzvqViCOo3B8sU9nR6nD4MzxDixPhp8ov09fYbfpbBOczTlEE6oRRfn4QZt64F40qBf6ZmWknnMTc8zfD/K1KDL/AFiq+BVC0xN4PjN4AIi0yY6YuWYozhJwdkeAcb7hNbnQjGCywWABW4U3gmRIJ81IsdrTzS6mINId5cwrB3UCVPgGkReSDv8ALHNVzRYOhgmVClVOkQZm4G1um2HHAeKtUNOkHG8FmAMCSSwBtPr+xENKhxl2lkZ8a46KKp3RDuWJNV/EVBIkCbGxHLceUYT5vixNQc7ytgd9vTeLYa5vK5TNd81MOKijwIhASoyki4I8IJJJIItOxwiz2e7xy3dBJMJTUeXIwGgWjzO1jA1aRfHPpZouH8bp5oHL5hdKrGh6ZhhuJIuGuDYjngjI8GoVaYNPiUKpJ0d1pedyJLg3npF5jGEzYrUNLlYFhYgkbmDBPzw37NcfDg06xU04EDdpkQQTswGx/wA4rSMHJt7KuL1E092rkhDE8tzEn8Rtc7XtiPZniFVK7tSAZ2Cm50xAMevXaPfDHtF2ZSkr16Tf0wssrMA15AMGxaenW4GE/D+6qVqbEOKJEOQw1AKCTPhgH52v1AaVrA7p5NLwXN1P9Req1ARVA11Bq0qwWPC1gWNgT1nrinMrnMzXpvTpu6yNdMtFIMN11Er4SIJEzfzwetRFy2qgzUxTBINd9SopI06lKqNTAyAAxPKcZlu0PcinTRwe71Est1dmaSYgGIAEeoxKTKVN50O+0HFqtSoadSmCZ/A3g89+Xl9b4U0OFjvlbxEBgSVjV1PPoDj6ajqWA1Oi6qgUiEu0KeraReLTIxTwbPk1QzqTB2FgB0/7uZPL1xn6rOlvjUbo6FwrhmXputVqGln8SKWZ3GmZiH0lpggxa9rHGa4z2yzlGm9OjQehTYgazTbwiCJ1EQTtE2HLGkyvGaWQUvUZv6wldZllA/BIHMktfrfbFWf7fK2tKdVQdiqyCLdQLna22LWHbOdSbWGc9y3amscvWo1H+NgajfjYKIgnpYX3874BXiVSrWNRJaoQAsE6l0gDkdgBE9N8G5zKCpnK4VQFDayagCzqAmFFiSZKqLGel8aWvwVEpOlBgmYIAamoEM3ibSIMABeZjaYFji5NLRMU3sUUdVSpS7yoXKkArNoLTpBIJ3O/qTh/wRmBrKZXuupVrRa8iSEiYnY4yYo1FcalYubhREAQANhy5n88aQ8aPd2Zmi5VdIMKh5RJjxELN/LGTgpKpDn1lpDLtLwWkUpvWgVgurUJGmbhSAxLb7mLnlyGbiPfIi91SrMBBD7MANw2scwerAx7jZzi9LMAGm3xxLuCfFuRFxO45yPnijsxwd6zNRYg0UJm0EMDGmZkWEn2IwJJKn4F5wN6WaDZUgJ3QZdMGCPFJt1hb+4wp4NxB6JdTWDCfGGBlhE+H36n9sT7X56NKgkinARaQ8KoIkgkksRtBHQzBwx7McIWpKVFqz3QdzBUf3LeSSYgFYHOx3wlHd6ZrcHGvJbxHiSqqmoIYWUGJHM8pF7TMGMLM8hqokjSGaJCsZPsOQ5YlxDOI+Y7lNJXSWeDZSAJLG+kSbkwB1GH9LOKlIJSrU6O+p9ayfEwVSWgldIUlRBJbkLYFGjeXKow6I94XVoODTPhKr8J8OoQYUKbyYiTFzi/iPE6rUabilWphQJUGmDfz7yEAF5gjyxmh2dNavTRK6nvw4qFNJpmFlWCg2PIgczM4T8T1U6qZOk9MUUaJRmbU2qdb2DM1vhAIJFvwwLjjHRxX1wbTMdoop6YqkOVLMzBjBdAQqqYLAE7D54SV8wXbVT1FnB0MwAHkSZgGI98F5XsvVrIhFU06C3JdIYwQRCk9AOYi04p43wILS/oVi4W7KSDbeAVld7kHkOky8G/H3SbiAcL46kaFXWNmDLsZkhjYwbGxM9cM+GZ96atUoZFKhZoiW0qu86WLQxI5Wgcpvlu90S+pBI8SgANqiPMAzA/bAPD2rOXKVagaYJUkSOW+49RbF0tnOrsVccr1W0h5AAAVdgItsLSMDZWlUqkaFZ2BgKtydpgC5++mOt8a4TkAj6gtRnuGl5Xc2UMAx0ryjcTGJ5ftzRpoqUaSIAAo0iSbEEjSsAbfXCU6RTicn/l2+Eq+pZJGm4gwZG42jywwfOoUgqCE8rm8mev2MdN4d/EYJqeoqBhZosQJvfdrxubfkozNWnxSuKlVQiLAIEqQp6kGHsCQ19rY0XqX6E4gjVkq0PBlX7rTAJU36eIm8+VsYuauWqqKtNqbWMMOR5i1weRx0SvxcLVSmtHuxQ8DE3B9Bp3Ai87AYB7XouYpkVFJeNVKoILXEwY2UsCNuhxmvYV+RZlqoq1u9okozEGDOkvAkSB4WJkibEzcGJpq8dZleKdOlUW8oPE0g2gmJIO4625jCHK8RePi8wR1/fzxfle0DU8yXA1ELpm8zzg/MX+uGlVocneSbzUDIxqeOCCQRGm53HnsDhLRzDKwBvpOHvEOMtmGRmHwtHl4h0A8r4SPQ8Wm08+dgAPzxSJZo+FZoVaT96FK7BSWNybXDggz5e+GHEZoslJEFREAlXW5F9SBhcpN11SRFjcgruHZdll6buJUFoB5bgxY+8i2Astxurq1q2orckgbXjff2xKu8Fqmsmi4txdGyy9xqXUSdMlgDMAQRdrAQbC/UYR1uGKqowdNWq7A3JDXYDko9L6Z54+0KAKpVxQLEMV8TK1+R8Im25nlgTK0ZbWk6II1GBBIIuJ39JHni6pWibNKaIy+WrDSGasEFNfifwaoaPVtJJ5hgBOyxs1VpaNVOCTeFKi4sLky08vSBi7sxnqq5gMoWo7ggEtIEzJkTGlRy2E+7vjXalY7pgGIbS7Xlwsar7hTOkdQW53xm8Oh7RN2etkiHYnxE2EglVFv/cb84tbdLwPhhYvp0joWHOCfaADgZuNs1UVWJVWUqqrKhV5QByt8vXFqcYgQryTyBJG9ifngk68bLhxpq70brhdRoU66bokBRUUwFAMsJs0RHhueuPM7WoNmtCZdVcgE1XDIAP7hF3JE7MOhPLGF4lnazwy1HWosHUDYkfDexBgxhXU7QV+8irqFRbGSZ+vI+WLSInJ5aOjdqOzdIUxXTNd13QgKtMaT0AUMCDPMk/TGFyfFGSuWWqEK3B2md/K874rr8SqZlAmowGvgLO5ENBW8ADbn89vPyPuNIyg5PZqs1n0Skai01DKRIU+Fid2gHSTcTAE+1z+z1VHo16rLLEj/osLyDyuQxtvHlEYyGQp1ny7KFmmD4phY25+sYv7PV+47wMxUNpK3uCCeY2sTHmBjOjazQZMUqNV6tQEikvhWwl9aiDI8SrJ5X1WnHmd4/mald6BfQojUqgAk+c6r25kiwgbDCbPVjWZAjfCbalgKSZHWee98DZFi+ZZnqMKikkmPFUNwFAHNm8oEk4uNeRW1oOfiaoSadBEhgG1lm1OG1ElZj4tpnDDhK06qVS5UAAMWcrclmMAG5MHof3UcWzVFawNBGPiYNLWZtU7GQOdxESLYnnQrUlrd0f6i3kKdJ2MSASLC/0GE8iTosp/0syrU2UTIDrbQr+EmBBLQSok7kYM7Q8f/l81CMagpldRYKTa6gEg6WXqPfoMxn1fLoGkQTAtvz26iBhcc07MxHhYySRuZ+L8zhpWF0aTNdtszVZxSqMtMRYnyAknckxNuZtiqr2mqgw1RnDjTczIsPiI1dLWvhBRpmBvBMdbT9Lzi2mwFYEsFUEX06iI56TY+hth9VY+0nizTZLshWzLyIVH3eZCxzaLTy0zNhtjX0tGRY0cs6hYDNVK6nqMRN2nSADqAUTEb9V+T7V1Fyj1RARfBSVtmYjxFgoVQAAAFAAknzxi+I59wE8MsVk2IMyZkR1NotGIyy3UJYPk4lmHpoAGLayUIPiMiCBB3m+Pa1erTZwykPz5lRYCTy/zgmlQqNpaNPxEkGDAkEeVuUyZ54HqZypl5NNtPeL4tPXz3uL33weaIoXV8wahAEz9SThtwvijqKlBSQAJg7OTGqRym0RsB6k5/WNW/P1vPPr1wRTqlauoEE8+Y6Y0msUh8cusrY/HG3pkliaiPupbSwN464Z5LtC9ZKlMAr4SA7w+kR8MaQ0THOwne2M3VzAY9NtX64PXiahggcGSIKgiAOdogz0OMfkVJMS5+nUpmGUKdoAt6jlfrgXKIdYEEnoBJ9huTjWceNNqKM/jeCgO3wm0ACOc4Q5+kWUVImPxc/33vjSLwJ5LMsuoaBdjccrg23wVS4e/daldFVWg6mANxNwfi9pIg2AwLw5Kbr42AK7G/tHT/jDDhVdKeVdHAhwGlvxQzqQP9h0i/IzgaoECcPqU6odHYiQQpEWPI2N9sC5XIsD4tIC26A3gmfrhhwbJaqdR9OnxQh2BsTGvkQBMG3vhlxvKGicvX1WKw6xGhx+ErJBlY9Ynpg1hFKNqyinwLXlTXqVDpDEKhPhIEXEbGZ+U4z1Oqy60UnSxI9eh9xy/YY0edqgUR4YVd0mBBsLb7c/LzOEfEKIFOnDKWIuFvpmyhjsGIG32CMmS0aPh/GKFHI+HSmZLGfCGLKSVIMyFp6OXMyemEdDhdbMO9QKO7DQTOlSTsqnmdN46D0xqeG5CnmMsBCq5pkQAm6kTEkEDc2MyTywo4VxdctTqUGGohmIDKIBlQZv8UCOkYleWU9AH88BDkfDZFiYvYz5G8c8DZesQ5grcXBFhE2gbb8seZzMhpIgAnfzEcvbpGD8jlVZdZIDSdK3gAbm178sXKqRJRleIl2ZTsbRy2j1PzwT2vy7d3TqMQWnSWG9wSAeUbwOV8TpKpqhkpSUGmNpmb7jxQZA8sOMzV1U/hAIKnQwAMzAgGLXPuTiG6aGtGP4aKqnUiMQdx1+e+NPl6Vbwu1Pu17zS5IiLA8j8RtuLziurWABuVnlF/pcH1HvzxXwJC7MjOxRnWRJ5MLkCQYJi4sPTDbTDTwF8QzwHdiinjF2aAZkAnxc35stx+QD4Pl+9q30uqvJkWAWbkWlQJtO8DnifE+H9zWdNeoi40iBMmbQINhsPfAvDuMGklRaaKzVDMsJKkeQ+K5kSbGDcgYnxgqwHPcPqd+9P4YJHhuvtbn5YMp5HTUoywaSmojoQsepknA9JqptFOxsdpO/nfD6rRpNw9cyyP3j1SxfXLEg6biBCAraOeKsihDxE6XfqH1fqPnIGHVOjWSkpbLs1A09QZgQIudQbluY9sU8dyBehTamtgWmowgsYEqCTeNJ+Z64Dq8dzQo0kLsacQqssgAEraPijTipZeAWBVnyrONDEg3Cm8eU+2KsmxLkR8YIvaIEzPoDi6i6Mh1U5J2gwP8Yv4Xwsvm6dNSAHbSSSLAmTvYEAE36Yd4oRStTQApBm+w8/piWVytMqxqSDuIPLaBcT1x5msowZzUnUGINunnN/QYuyXDmqlugFgd4BtAG2+EAUWWnlUVqRZnYulSbWYppI3ghZkczgTg/GRQZ2YKxbkwJHXrODM8f6IXx6KZKiF8JYksZuCd+m0e2droQRJO0dYwJWDw8HQXQEa6yqEKgo1MFmDCSJWelvDfzxi81VKPVQeIarm177jfdbDGn4fwitXpsqFUAPiDkqeen8MGQGj0O3PP8AFKBDspOpkUzpkAR1noT0xPHuns15OtXEU5iqk+AGPPriWVQv4QST0+/PHq92ZkEdLbe/p5Yuy2WKklAx81Nx+4+WNaxgwL+HVVpMS6BuUHl9Di3OZlKjjSnd7Eid/SwA8MRhXUqEgySZPPrh1xapT7ykUAANJQ0eKGWVPTcAH3xm15LGNRA+X0kWkFZG3xAiTBsbThBWpeIqBMGNz/x0w6oV10EB5sYCggzaDMQP/LhacwgrkoCAY0gm0gAEnmSSCfU4UbQPZUtBqbao0idifpO/3OG9TIP3dKowY0kWFZxpDKlyBIEgMQOd8BVKHeMCxAixnGx4V2mq0WCVxrp0wBcgyqjwdd1gH02sMO7Ci3IdpaL0oqbBSDpsSAoJAMXk35ct8ZE52lWFQAOupgKal5g3Gpjo8UCRAi7TeManP59M/SWimXTvgdQKKqNAJnaN05c7YQ1exOZpuWFNyFvsCbeQ3v0wu0Y4bC22C8Urf01RmJIRWXa+oSBMXsZwwrcNpZamqVAS8ioUJsxgwCYlQDG12g8r4XcN4Q5zOXpuhSXWdQIkTqMg+X540vaGu1N61aqmrQIpkm0my2JkAE9NsS3UqQ1kTZHPjvC9WmtQlIpeNqYp7QU0ixXkD588C8Sqf1tWYhy62YMpbYaWaIJaIEkAkdd8QyobQraNdpIPUGD64O47mwT3bIiKAoLaZK2UgA6j+EIpvB0kwMXbbHaqhLnitOnCGxex57Gxna4nEcrwyq6qyTcQB/dyFsVVK4pNNJy28kppFwRbxSbE3tjQdjaZJfM1ZK02hQFhNUEyYj4bEAR7YqVJE+RnmezAy9Oij1QjHc6GgMbnWCtiDYN+myHtS5WotFGDtu5SYJ5b+s/LDbjtdtWp+6ZWvqFiR5FWN4xnLM71msh8RvtJ2B5gWGMo5yynjAOKTTDTI5HGm7JZMCsFjmNJ85Eehi49D0wnpqviVXJhSSCIuD+l/ni+jUD0416m1CVFpWCJAje8e+2G0SX8boxVI7zvJadbNEEbgwIJ2Hti3hmVbL1e7V0BamW1MAVM6ZUgggkGRfpyxnDmNvCsT0GNbwzgL1aJqk2pK1xym5tEsQHMAHcD1xTXVZHt4E4QzEC5Owgkg35xjS5fN9zw3LqySW1EhwYKl3O3Mc/bGRfLEVIRiZPg/uMmIPTlONHxjN/0qYZSC6AJIEgCxIv8JaT5+hGIYyfEg1ahHeeHLopKqJu41c7Bdzvz9MKR2kZKQUgwthcab72G3/Jx7w3O1WqtT1wtQItQQoDBfCu+0L974rzmU7usdLDQsAtp8MxJ8JG9yMU1kITlHKF/Cq7ah4TEbBRFrj688OOz+XK5uldCW1wXUEaijASDuJ3B9sLaFZdRCybRcAefn0w+7PUiMzSqBNWhXJ1kgAaDJ1AQCJ6bxhNiQD2hNQVW1GWJJkLAJmDabThS/FSsKKSgzBIdpJ+cYd5ypUOoqwgMSNWw9I39sZ3OVGqHVHwxMDYk/rGHETeTQUs7qyb06lOG7zWhUGZ0gQSbaTP05YzObypsOfM+dzv74cZCuXpmmRN5Ynp52nBvFOEOmgaYVlDKeRED6mZjDUuryKnLRp+EcOC5Rq1ySx8JMEIDYA8xuY5iIwg4nw5mDFQpYqVAWGA1NqOrVctMXm0dBja5PPJnMqEqowNN0MjY6WtJ/ED8PnIPWMn2iNGpXhGJaYaAFHKQw1XFyJHTGEO6edl3aMAUMxzmLfd8TQshNiGG/XDnidMK+pVAUWAPpGx5efphr2/4ci5xmS0qhaOTGms+cGQfc46O+UjOjN0qhEM1MNz+wD+UYb5jiq5lQncEVUJLEuTqUgWggFQInnEnzwkasW57bYP77UF1KRDWIb9fbpgbvY00OMnWWjSdCCzFdSCdWmGBM7XifOOWF2dy2lu8KgaTD0+YYk7A/EszcW5dMNKCzTMEzGwG8kAEASQwPITjZ/xJ4WHy1IqFRpDS3hdV0+IKNibiVnlzi2DnUkq2VRziiQ6nwzJ1EzsOYv8AdsXntBVXnaLrqJBUg2YbHcmeRPXDHsNw9DmqSyCCSSrR4hoafs9cdZHZ7LQF7in7oPPy8ziJ8y45VQJWY7+FqlkqPUMyFgnyLjnuLfn0xu1yy8ufXEKPD6YACgBegsN52/xidOkqkDHn8ku8uzKM3xlF/wBSyShZAWq3uUgTve1vU9MZb+IPDKr5rTTR6isFOhQWuFIFgPXmcdPNUWG3TlfDPJhKekWDVPmY/YY6vpvVJfC/2I4HR7PcQoBC+UqrTBuzKYUMRcj8MXMmIm+DeG5UVszVc6XjW+ki2+lefUg3PLHauKPUMJSIDHckTAxz/tf2VFCjWrJpBcAVQohD4gdUSNF9+RkGBjtm/BcI+TmWW4W2ZzdOgn43uJsBJ1GegAN8bDtX3WU7qkpamKQjShMEEm/JjPiubyOe+Idgs3SoF6jRLKFBkEwBq0qPxFmjnyGKO1nCsznRV4gKYGXQaFJYSUR2UnTM3Yk7flgeXQ5QjGHZ7ZjK/E7n4is+Gdom4Kned7EEHmeTGm9GrQqU1ULVZlKjkbGQrHfkQpvI5749yOTUkqYAnmLcsWUuztNWOtmVbm0EEWAgH3J/fFxktGLT2E9leFoKlRqy6kNJlXlqq2heVyATHScPOxPYanUotUralqB2VQbCygAkbkaiT52wjyPFHpOaRFLxAf1KqaiosZE/ijbUfcWjtWXyyFQYB1AE9DbkL2xh9RNx15COznH/AOqSxlsx76f0228vnhpluyOYpUkp08wdKnWItqYgBg1pZLGNtxYxjaOigBYBPUc+eIpRUzYmfOPucckufkeG/wDBVUcGz1Vzm6veAK1NmJgXGlogXiTbF/HqDrWakykQdIAJY2sAJ222GNlxvsDUq52pXUJ3ZZSAW+OFEg2OnYifOcZniGXqf6qqVqTuWYOaavqJWNUBrSYFz5Y7YzUkq9iQClw9xmX7onwESWiFIN9W+xU8unXFXFwWqmfCG8QEi0+U2MjbfqMdE7M8HbLVZCEqaRFRnF2Y1WcNB5wQpB6WJtOX7TZBkzVZqayjvs8aQSqsbk2Pit/jC+92nQGbyGVbUxWIAkyIO/LkeWGHet/WKKZ0EagYAkXHmSOW8+mC0za0AF7rU1aAAzHSqkwIjxEm/O1rYN4z2nq0joahSCAFQACs2AJB1E7bbWJmcaLLHoSjKBhE6HU6Su4NpmZ2i+BM0sd4o2MTGxi67fPDD/V6b0lJoBQp0lqbMGmAV1EyDsbxfBPC+E1KjmnQ0OKqn44BFojV1Xe352w9CqwLg0tBYyguwm8enPGg7Rs00lRNVNKaqpK3sNtU7eXlOEOe4HVyrQYMGAVMgwbQdz6RONPnc0AtMqDqZAzA3iQDiH7lRsX8I449FU1/FUlmYm5TSRTEHYTLecg3wdWpCqJWmBMw2zGwPiO0+VttsLe3GX/8ZTpI2o1Qg/uJJYoLm42FthbDvivE1gimrGARJAncxJAuIuBfriL7er3CL8GezvCatZWNz3Z0sY2LbSZ6AxNsedsDOaFQydSoWtEf00Bt0nG17CsGoVC0ly5k+UCL77DGY7Y5w0a5FWirU6h1K6OVYKBpAkrEiJNiLjAuROXTyT+zJZZQrGwPTULfPceuNpwLglOqttZBJJlAIYATpeSYE77HpIxiK+ZAZYn1JvHISPaY+mHOQzuYWCldlB2UyxYbQAZty88aNMuDitqwvjPFO5rUVpGO5fkZgoVJk8wTG+8X2xov4ocTnK6RBBqDltE7SOe2EHEeGB6lJ6zFGhVZTTOk+hUeEEHcgXPXDDjuZ/nUWimhSh38VyAdgVDAQN4IxEoXKL9tkveAL+G2RZ6wqmoVWkwOiCQ0hgTvC7Y6l/qSqY1CTtB98IOy70qWXp0lZWemNNQqfxEkkzEkTODqudpjeAfTy644OfkubwK2g1uIAG53tA9r/fXBP83qBgT0P+Pn88K6den5XNrEf4EDF4zib6pJtv0EbbffzxTsdjBGneLHl7eeLsuQay1WklQRcRA8hztbAlHNUzAB0m0f84F4zn+7osyU2qsTpULJubCf7Vnnjfil1kqBSYm7U/xDcVqeXyqk1K5JZolgNRRQi3ljpaJtdbb4yGZ7VPmHaictSZSQrKWqVGfTO7FiC251BbCYjk3/AIc8OZ85mqjBjWo5dlCsI01HLABeghSP+49cc/7N9oBlXLMpJ06fhDdJlTyiRj1WvTaVsalkf1FoUnK1MooY3INVxY9PCbG/ljScD7P5riFCp3FQUaYOldRZ1WB8KgmTYiWPWw5Dm3F+PHMVmqGeQGwsJ5CwuTYbTjvP8LUKcNy4IILBnM89TsQf/TpxSVK3sTdvBzSt2Cz2ScmrT75WtrQmosefNZ8wMeZnLCpQOlW76npm21yOXIzPtjv4qYQ8Q7OUwzVaaqC8awLAm1/LzjGPKq9SEcFbhdQPTq1lZ1ZgXBkNEjXsdQgc/MY6+eH1KF8qUUDeixPdtb8POk3p4T0m+CamRBMgfccrbevXBApmIJn7Hrjg5OdzaxoC9MxsSflyxI1oMc/XlgX+THK2roZHz+WI18qNy3WJ6Dla2MGmASwgTP3fCLMdk6L5pc2Z71SGERBjYEACLbHyw0Aa3i+7z+UY8po03Y3Np5frgi3HQUTauCQGH7T68tsY88eh6qFlpq8nUT4oG6hXGkHn6nc6QDsatN77b36dL8/s45t22pilWDsAO+Ba3MrF5nczMD85x0cH5MpC3P5Rv5vLskmmW1Jy0wxMH32wJ20fVmAqj4QWN+p9bbbYu4Vx3W4kBadP8RmSzSBfzg4AzNRatWqx1SwNrbWFvP6Y9CImVcGr6azUqkd3WGhgIMH8DDzVoONXwLPUaGT0yS7zrItFydI5gjqLz5AYxlfh2hgxLiCDfT18jiGaqAVWgypYlfQ3wNAnQ0rZipXZhq8aXE7kcoPMwfoeuGf8s2YRXW1lEHb4RMe/LCPjmTajTy9XVq75Sdo0xBA8zDSfX3JeX4gTSQAMIF9IMTJHK3LEPKTQrDe0NUPxWn/t0Ajo1yAeU7fPHnEM2zZssxIiwUb2EdPrj6uqVcxqBZ18TwqzUmDbSDGuSOe31BrZum25eASAhZhp9zz2sI2xTj1qK8IFlm37IUagWsdtT6o/tMfTFHbDhyZg0qLHu2BLyADaIuCRMnp0OGXZJEpZNHpmzkmWMyZ09bKAs/lMxhD2i4kjs1ZXnSChlSpuG2kXHw35++OSEG+XtRMtEeF9iKNQVFaspckMraIA06tSxqPxA+0C1sW8J7NqtcPXrkqommiSFW5A+/KcZmhx0qZnB1DPpUHiZlYC0XBi8EcvUe+OqWB8edmnz1CnppMw1KBo0kkTpNrjYxzxD+VAqCoiEKI+LcWuP91j1PLGZTtC1NKWkkk6mIidze23M4g3Hz3bAyOYn8J+VsBpijWU6aLXZp+LwuLz5GfK3qJnDP8A0ukb6za4Ei/1t/xjIP2o7pVYhCXUbi+3KxHTfA9TtSxINhI6Rz/xjGXCpyzZEqq0dAThC/igwbRzEmPf9sTHDaSfhJO4HvtPpjI9m+0TNXRSbGfopONzUqQCbyL/ALdb3xyc3H9uVIiLvZV/KjVOmOlvuwx7XUEwQVX1j3Ai8nF1OuDpG/KL29vXywNxPiIpwsCImWIAA3I5+o9PI4x+TQR9i86tLivEELEGoqMurygmfMa8Y3+KHZ2nTzC16Q7tK7HWPwq+5I6AyTHkY6CztBmGWuubpgrqMpqjxKihCdJIIDbRawnGp/iQ2jJFdCsCEEtchiZkHqJAx7MG4xjfshpWmcwHZvu81Qo1mhapWWTeC0Wnn+4x+nMtQWlTRFGlVUKq9AAAB7ARj87dg80f9QybONa02gBzIUQQCLWgwR0gY79nGZCSPG55clGLbpZFFWWpmG1Q2x2wXTeN7jbGbOaqFpYhY64O4JmS4JkEatI9B/mcc6lk1daK8zmdLkX3gfMj6RvidQeLfz++n2cDNpZ2YWMmDMcz874tNQi0gne3TlPLHA5ZZkRNNoIueken3fFaoSPEDY+e339Di1K4J3gkj6b/ACOClMixsf0+ziaWwFfdFWkNMX8/vfF9QAAE73EA2M/f2cXC7QRvzO3riJQX5Gf0kfSDgwGAc1eUmLf4Hpjnv8TszTrtRVZmkra/ViukC+/ha2Oj1Mv1baJiLWEeXlhRxTsilbx6ioYeLSo1O3Ik+kCOUY14p9ZNsTOVZimaaaUIIIuBvJFjvtp+pxKllWK94Ua6gCQCDv8AO4+mNvX/AIfFFii4i4h1BNhvO9yfafLFuW7ELpVWaytJGw2iLb89sbv6qCwNJGAzVN3WGBBIiNMT0i3PA1fL6UKVVaQw0zItJmD6R8sdCqdhXUzTaRfeZ2mN4F+fLCXP9icxUCtABMkgkyYHh85J9h1xoueHuDQZ2/yAbIZVlhmUgHTF/Bv/AO0bdRjF592ShRapLK2oIs+EQZJsY1lmO94jkRjp2T7PMKSUqvjVVBhtxz07bD/FxfCPt32W/wDD0zTpDV3myi4Gk7npI+uJ4uVL0P3E17Gzo8Lpq2pU0N5C58MAk7yYg85GOW/xLoFM5KkgOgkAkiR4TB57A++Or06pck6gDO9h/iNj74xv8Q+GmoaDC5GtZItcAixMRIN/PnGOfgn/AFExtAFSsx4LQNMsNDFXjeC1SduU6fY+WMXms05TSGJFp9pI8oEn3ON12EybmjmsvULAMLLcBZEMQD1lbc+WMvX4W9GsVqrIAsRcOJtpM8xeCQffHVGXWcosXXAoqZGpYcyAev36YI/02odI1cwOl5wzziVECWIN9MA3EhYg7ACbf7SLYq4tWMMGhWUjRpNpBvyvZp+XUY17BQdw7hiGWzJJC+BQhiwvJ59fqcXv2folGKNaYQKJknnHQc/a+M8mdYqN7Wt6YdZHWtNFTVddZHKGB5TcRF8SxpibO0aq1NOoGBFrgQSOhwLUyNYGTBBi4NhO2GtfK1MuwIPxKCKiwQZEkAizCZ/xijviAT136Em3w7HfFWKsGw7H9kHUJXLT3ieECxXVeTve0COs+muoUaxADQRHxT6+eC+HZrUiS0kKNrSfIbCw5YJRhI2vtP0A8uUGMeTycn3Hdioo76oOUsenKec/e+JFjpJ2Igz69I2/YW8yc2VCAib9J/ujflY++BHvabQZ0ySfht0tHpjCU6lTZQFnuC03E6Va8tqEiNpuYFiR7nCv+JmWP8tXg2hTfqWQwPPeMP2pAyVO/hjcyNj8zgXtyqM3duGYa1ZlVfEQDsrcja56H3x3fTS3KT9h2ct7ExLsVLtTKwqxJUt4vyAnzx0/iPGno1qdMmFeyMxsWk+CepUgid7gXGMblciQ1ZsuCfCdMlpLFgQCGjXCzcDnzw/4Uj5rLLQrJ3jsCH1TAGqQSbQVFgZtAgzjo5pZuIJ0gP8AiBWroaDSy0ndkeNlYgaJ6T4r7GDje9gqQ/k6cch9Zv8AXGS7WcZKUTkqYFbwd2WqAHVA8RJ6zBtEHa+HfY3tBSRNBOk6vhvafPpM740i4ryN7Dc3w8hivIEzHOWn8sU/yZJ+Llfpv16WHlbDHjvEdBUqfjBBv0j9D9OeE1DiABMzGw/T9MebzemTSI1sq/kXBmfl9f03wzTMvphRO/qfuTgJ+OzNuQjb4pM39D9MDUs45YmefLl18uv3vipdfxActmGAgjc9PEP0I39YxW9UEQQ1rx9D9PywOudBuTz2HvHvAJxXXzMCwNt7fTCc3sQTXqSDzkbj78vrj6nmCAJ2Fx5/d8CHNeAcptt9B6WxIVhbUSbx/n/PljL7j7WAez3gbWM8/wDG+IOl4No3t9Z+98QVtRiYM/P3xYaQMSbj6xfGinYEZAuLbTv5W+/LFtKsduov+dvp88eaNz4YiLeX79PLH1Y+HptN+Qn974q8WsDPf5sc/PblMj1+/LGa7Z03r0Uo0lLMH16UEmAGEk3i7QOt+hxoBRBkm4iPX7kHHy8NKnwvHoMXxTkpJvKFgXLQVBLAmATvueUb9JvbfEKlPWALQI36kiZ9b/5wxzVABSAI8RHnAnnuMD0UGhBE35321RvinGngrJW9HVLSJNpuSfn5Wt7dMDZ3s6lWmw8RmBcb7g25GJXpBPPDmL+n/wBo/KfnieTSUJNyWAkmbSv7nCk5OWXkZmc12OVkVDBRQFlT4oWbTvufi9MK+K9hmrEz+JVAYiIZV3kC6kgTvEkTtjdGmAGIFxP5nFD1j3QM329tU/ni4zklh/I6Of5X+HzIXpMQFGzbtZefIHf3Axo892bQ00khbLpZRyUEaSIuNrHmZ5Rh+9YhdU3LGSb/AIvPBbUxC23En5nDfJN5sVGOzvZiQ6CO5KwoaC6kQysGgEEeJYJiDhEewB1N4gwGnTvNpmen91jHyx1SlQU6VIsRf5rzwBlMuoiBurcz0H74cuTkXkTRnaHDnhYP+LkifbnhhTpVAyjcTyF+nXlvy54c5SmAg9sQqtc+h5euOVxVW/gKIGgAQATa87C5NvyxKvkgpmAXiN7etuny/W+lYyN7H6x+QGPAYuN4J+mKXHFqqGDJSKwo+Ix6cv157b4ozFA1DJg9f8/LBSGasf8Al/OMQrMRri3/AAf2GOecUk0roQI3BUX/APmJ/ff2/Y4IocPBDALpD3aLSZFjG+CdRH1/XFVKqZN+Y/P/ACcVFpPbCwN+y1MsGCAEXEHzkbnfc4+pdl15iNom8x97+mHFQQxA8vqDOIZYy0emNOqurf8AcQsq8HJSzEAEsFa9zAHUgR++LsvwpRud+XSP+NsMaTTBO8n88Vi8ziZNKSsNlI4SoiAt5n0AJt+X2MeVMosEkTbkPkI9/qMWd4TN+ce0YopVDL32IHtA/fGcpR7KvIHlPKDdbdbew+/XEauWYyXNuf312wUrb+v6kYrp1Dre+37J+5xL5NJgU90Ik7Ha22K3oAA29/u+ClNyPvljxhv7/ljNxYbBUUzG1r+U/Xni5XMied8RrmNvvbHhPi9h+ZxC9CAuRCdrgc/2x8r3NotMH8/niAqlSYMWH7/ni5hv5ao9gY/LGzim8f8AbGUz4r/XlH39Me1M2qhS0An8pPTbHtO+kHmb/OPyx4KYIkifW/LERnVio//Z"/>
          <p:cNvSpPr>
            <a:spLocks noChangeAspect="1" noChangeArrowheads="1"/>
          </p:cNvSpPr>
          <p:nvPr/>
        </p:nvSpPr>
        <p:spPr bwMode="auto">
          <a:xfrm>
            <a:off x="63500" y="-852488"/>
            <a:ext cx="2571750" cy="17811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2056" name="AutoShape 8" descr="data:image/jpeg;base64,/9j/4AAQSkZJRgABAQAAAQABAAD/2wCEAAkGBhQSERUUExQWFBUWGRwWGBgYGB4YHBwbGR8XGhkfHRsYHCYfGRsjGhwaHy8gIycpLC0sGB4xNTAqNSYrLCkBCQoKDgwOGg8PGiwcHyQsLCwpLCksKSkpKSksLCkpLCkpLCwpKSwpKSwsLCksKSwsKSwsLCwpKSwsLCkpLCksLP/AABEIALcBFAMBIgACEQEDEQH/xAAcAAAABwEBAAAAAAAAAAAAAAAAAQMEBQYHAgj/xABCEAACAQIEAwYEBAUDAgQHAAABAhEAAwQSITEFQVEGEyJhcYEHMpGhQrHB8BQjUtHhYnKSM/EVVILCFiRDRGOis//EABgBAQEBAQEAAAAAAAAAAAAAAAABAgME/8QAIhEBAQEAAgICAwEBAQAAAAAAAAERAiESMUFRAyJhMnET/9oADAMBAAIRAxEAPwDb6FChQChQoUAoUKFAKFChQChQoUAoUKFAKFChQChQoUAoUKFAKFChQCio6FAVChFCiBRUVy4FEn9xrUJgu2Ni5c7uSrEwJGhPSeVWS0txO0VHRUAoqM0VADRUdFFAVCjihFVHQFCuKOopShQoVFChQonmDG/KaBtjuK2rI/mOF9f7Uzw3arDO2VbonzBH51nnEsffvk973Ug6lU2I5Bs0kVC2MRJI5gwRXTjx43o5TlO250KieyuIL4W2W1IkfQ6VLVizLgFChQqAUKFCgFChQoBQoUKAUKFQvabtPbwapmDM9w5UVRqY1O+wAoJktG9HWWdou11y8Mwt3EUbQ8g+cZR+dSnYLtKzuLTPnRh4Z1gjX8uVanHZsLs9xf6FChWQK4vXMqk9AT9Na7rm5bDAg7EEH30oMWbjOLxSC9cv3ALmqIjG2ACTGg323P3qKx+OuWL1vOzOG/Exkg9c2596svafBthFtWiCFtrktsyk5lUkKfAfmiN+UelQmA4G/Eby22YWCQYJE6DVvDI1I2HrV3OXTtZxvBtHCcZ3lm0xOroG8zoJ+9O0cESCCDzGtVq7wZe6sYJWZjbQZruzogGUwRsz6rHQMeQqyWbIVQo0CgADyGgq1546ijAo6E1loUUYFCaE0ArljXU1waIKhQoVpCk0KzHsB2guC+tosWR9IJmDBIInatOpy4+NWBXLmAa6pHGWUZGFwSsSR5DXXqNNudZVkPEFxCkgTlbxZ2UCZO6mfEDrrFdcB7GnFuVV+7C+J33Y9ANRv9qkO3faXPiO6tZfAsEjUydSJ+URoOfPTnUJw3iVyxNxb2W6OQ1EHlEakxXTjxvtq/kmY2HhPDRYsraDMwXm0SeesACnlU3sr26N2ExACsxhWAgEnYEfhP2q5VjlLL2yFChTPHcWtWYDuqk6gMwEx61A8oVUX7eQ8d2Cs8mk/UaGrThcSLiK66qwkVq8bPaS66vXQqlmMKoJJPIDUmqHxT4n2mEWGcdG7oEH/k4P/wCtXjH4bvLVy3MZ0ZZ6ZgR+tYTxCycK3dOkMihD0kCCRO4O/oaRqSW9tB7F9t2v3Rbdg4YkBoghhrB9avlYv2F7N4k3VxSlEsBizszbZd4XmQPQVrfCb1x0zXQFJ+UDQ5eRPQtvHKQKvL7Z9XD2oHtjwwXbGbLme2cy6EnUFW21iD9qnqFYVitzvHXIVyoPUFvrqBUz2G7Gs2JXFi6Ldq2YFtN2IGuboNfMmm3aXioF9hcKq7MRCkNB8uvv9tqgOE8fu4NnW3fcqH1GkMx9dPU1rhLddOfKZI2vjGNa1bDrqQR4IkvMgKuujExHoac4R2KKXAViASoMwTynnG1ZXwP4ml7+fFBSqjLbKqQoJPibnqV0B/KTWoYfiVu5aF1GDIRIadPvt70szpyOaTe+okEiQJOuw6noKz7jnbm/3627RtoCYWHR51jUgkD0pPslxR8ccUV8Dvd8bETFtVXIomV2gajmalmGmnartDfxlwjD4ZzbtBouFwA8lYIUgESBI1kg7VR8biriNavfzLRIbTUMNYJ0jSJjqT5VY7/alWuXbRy5RdbMyCC+URosnxM0xEAb1WO0OOBYKSA7QXEyFGyov+0afXrVlzuxvNnstheOYmwxdLtzxZSxDE6jbNMzA6+daJwb4lP3Vtr4UgtkLDSeh00B8tjHnWN8Qfu8hzQdpB108vpS+D4uSDbYeC4MsjXXQg6dIrdu1zx6gRwwBGoIkehrqojse7HA4fPq3dqCQZmNAdPICpZHBEggjeuShQrqKKKoKuTXVERQFQoCjoKN8OeyK27VrEtcLuwzACMqhhoOuYDzq+VgPZftg+EYOrMUzQ6AaHYmZOunPlW2YztBatWVvMWKOAQVE6HUT0rfPbdVJVSPiVxe5bslbb5dg0HxEsYAgcssnXrVg4b2psX1ZleMgzNmEQOvpWT9p8d3xYy2V7r3FgjXWPF5KAAPepOPfaXtG3rltUXwksRJhiNf+x3rnBEPdP4VAB110Aj3MzXXELTBVWPCEXxBdJ6hhvuKIW8gtvvOhHv+VdUxYcGqjRQzagggcx59JrQMX2uCNl7o+cmKouCJK5hBHLWlbrr+HQ8wNqx01laVwviS30zKI1gjoagPiCo7q2xWYY69BG3v+lSnZrhrWbIzEFnhiBy0286PtRjUt4d8+XxDKAxAknSdeg19qx6vQyrBWbt27kspmLahSQu25kmBpWu8EwZtYe2jfMq66zqZJ196xzBcY7q8txVD5WGh2J/CPLXX/wBNaDwT4l2L0rdBsuN58S+xFb5bZhc1cCax74l8UV8bkyh8igKU56SQzbCDPoKvXaLjsHIjiCgIMiJbY8yRH3I86xjjfHQ2i5nGwLABmZiWMhRAGYk6f0jascSe0twHta9shSxFhXDmyNc5EHUnYaAnloNNa1zsv2vs45CbchljMjbidj5g9a87OzKNcwk6yN5q49gu8w98XjcW0CIhzAZZDGeggRrzNavaem5O4AJOgAk+1Zzi+2dzEDEZLgs21lQ0EwugHyyczGRPLN5VfeKsP4e6SfD3bSR0ymsrs8IFjCS10G5dUP3EkHKwjxEbTJOsbx51gqlY0IwywqR+JAWzGdSSTofQD0rvimKSAiqBI0XTwj+ox+M00xl7uzoPEpJIH5f5pbBZGBY6s46wAeQEHblrWq3LkMP40rNv+ogzrt0jnrV47I4lb2Gu4K6xC32U2+cMjAkQP6ssVSsYfEGAAKxvE6aGrXg+GNhmRyMtzKlxT5MAykfvcEVm8s9rx4+dyC4RgrLX2tsmXKHcgqdkDQI9YFSXGlwuDtthrQuL3lo3LlzvWUamIVV1Oo0BO28mn2PS4cNiseQs3WVIUR4JGf1MgL6KetZ5xa+128TELGUehmFGnIGKnGW3IvP1tcYfGjDIHABkaTuSYgbcxz5UXdJ87AMzwWJ18R3A5QDpTFsakx8wXwzvtvpSq41cugMctNPvXflxl+ccNuYF6/lkgLAaNRP57A0WCsBbgAEFjKgnrSQunMTtsxEztE+8VJ3MECpfMFyAGeZnZV/1E7es8q5X+NxqPZTtemCw7JeDkKZBXxDXca7CaNviCli6zeI94Q7kr4SDouVgxIXLEGBPOqRw3iAurBiYysN9f+1N1wpQm0zDurmis2uQc9NzA6VmX7deX457np6Ew98OiuplWAYHyOopSojs/hlsYK0ovC4iJpdOgjUg7/KPXYU34X2xs3bgtEgOxOUDUEScuvIkax5xVxx1PEUQFHR1FFFChNCg838M4c6yoKkupiZA16N1/OK0XjPCh3WB71WjuVVmXQyADlzRvExPnWcCwz92wLZmyneTJiB961X4kca7q1bw6TnlWJiRAkD710vc6bv63tFW+O4e0l22mG0cZJLlnjzJ25HTmKhOM8Au2LNm46xmDACddTmEjlvNO+B8YW1iLbtBUGT6HTbqNxp0qydtMScYiCypa2svn+XynxRoRMbzFXLL2zbPhm9hXJiYHSZH0rsEaTMU6sWwreKVGxaKFywogDXz2+nWunTCx8F4b/8ALG8pGUvly8wddT0nShxO5JQsdlygAf09Tz3FP+GILXDLjsYzsAB/tM/3qI4k82gw5Qf0/Wue/s6e+KxdmO2BDrbuMWRoUE/hOw9Rypp2z7QW7hdc0ZBsACGWdi0+EFhMDcCOdV0XQtnRVk6ydWj15VXcfiidI3bU+Wm/5Vcm6xiLxl4nrBJgRv5/Sl+Gq1y5aCtlUlQWPLbNAGpjypLF4zYazJJ+mm9K9meD3MXdFpZUJLMw0yINWYnlA26ms2tSanON8btw+XP/ACos2g2hYie8do5DSE2HOdaqGGf+aLhMjWNeZnXzouKYgXHbJ8gPhB/pmRPUkanzJorCKIGYGZnfTptvNLZGZKdX8aCyZvwgn1jWpEv3zAqxCsREnQGdJNV68wD6bQZJM8vyp/giBbYjbNOntWdldOHt6NGFcYI2y63bht5czfKSwgbfh5fnWD8cxLLiLmYFWzCQdwyqFP3BqwfDLt0LGexenuiMyneGGv0MVCdvsecRiGvIQMx0EgnLsNAOXXppvU3Kk42zVdS+Sx8v3PrSj3wBrXKDxE9Rr/f3ohhc5gTP28q1tQeG8RgDNr8vOTtGlXzEYW++Kt4W64DJYVVzaEALnGafIgHpB6VS8NauYS6l63dUXFMgo2o6g+u0c9auXbjtzaveK1Yt57lsC5cKguVhfBJHhALGY1MCsXv2S5di23ZfgAyAkkGcuumc5o61lHFcUFKi5oSNAJGgG3kdYqxcE7UvcwFuwpYLbLLG0ycy6gQQojrHPrUPjbtkl87Oz3IXJb38IzyR0LFR7E6xU48vG468uO8fKq9wzDjvCsToxHpBg66aGKXuWZyJKjkddASTqSPp7Urh8L4SSCx2WDAWdSTp4jFWLsf2ROPdlSAtuC7k5dTsJAnkdh71uuOq3hsG1u6QwOxnptI12ppcxRUIAYEkhZ0BMcuomJq0dp7XckWwCyg5fDdJIJ8m029Kp+OjOf8ATpPp5cqCXwGKFpsyyNSpk7wd/afvVku5byAkTGvvqD9vyFUG1itRrtP3q0dly5VzBygr7Zh4frB+lYszt14Xf1dr2mvWSLFu8RbDan8JiG1UyIEbc9asWExl7GYxTYuTczqyghVWBDMdAIEe9UrjHDSpZtAp1WOkiR667VK8Ax5slbuHlWUSrEg6x0I15iDXTdc/HNj0Vi8clpM1xgoG5NHhMYl1A9tgynYisSx3xCe8cl+7KkA5RbTLOmhJGYc5jarX2J7UfwtsWcQjDM5ZGEHwmMukkjTly0qWMtHIoqZYfjKMJ1HKCKFY02Mv+HXD7dzEE3FDC0mdVP8AUpWDp0pp2y4h3mLvyR82Uf7U0mB1/tTjsU/cfxGJvBls9z3atEZnc6hT1AX2mobspwb+MuubkrbQZmadcp2UE8zHtXbj9un5PZ92U4EcTdMDwL8zHYD9T0FWXtPxS1bUWbIDLb0ykyu3NeRnWRUPju1gVe5wyhLKCBHPqT/UT1qDV85JnlJnpV93a5dl14iuxGZDrrus8vOmrtLEKTlBnX70lcffSARrPKP396TsoXurbt6s5CidNWgfnzpasSJxw7sKS2VjMSeW2n73qTwuH7y3BJCnadxEga9PKoocNMsqxcNs5cyjwxzbM0QJEecH3eYfi6JbEnXXQCTp+lZ5csnTpxkt7FZwR7i41yALUjoTOgA+59B51WLl1gWKxG0flU5butet3W5Zs+XNvAAJgamNPISdqf8AC+zj28M968EtowlVfKGgA6rnYQTOkg+lScsTkzy/eYPJGp3A+1S2D4m9lAEbIxPeHYeS5p0JgkZToA3maYXsUQxK7H+rU+XvSbhjJI8UgmfP9zUvZwNrtgzKxpppu255DkDz6UqqBU1BP4RlHXX6+1O8PefKFCglgy/WNT1g7VJcV7LthraPcKhnIBtgkOoYSpbTnuQJIkTFSM2q3dszMKQNtZp3hiBYOWInlrtE+tIX7PIkx94p46qLMDTQk+pqa3wg+GjJbgCCfm66cvT/ABTnH8Du2Xi9bZHYZgpBkKZA25c/arN2G4BhsThr2ZguIQpJZoEFg0gzrKKQY69aW7WdpRdum/aVpYm1qQdFjKQvIkH86zvbW7xVbFcLYW0LEQ2giemxHWni8EvYVRfuWtoyF5GUnQSJ6HY1Y/hr2cZ3fEXEBRTmUkz/ADFJkRIhvXQfSnXbftM5LWtXDGO7AlD6uwDE/wC2RV3L059Xpm169/MV7mXxk6hZjXWVp92jeycPYKMO8OdLpEwfEDbIHIZImOlMhhBcc5TCxz1Pn6+tS2P4bhLZwwBLILbNeObxG6Q5AyfhAhRIkEHrS1rxE91UsotsjKohSOpOp9STTaxw6LtrKSNcpIMHnqD11pnw/DPcBtqoJ0OpiJ0nUwPXlV043wI4CxbdriNebQqNSsgkNHnGkil9tXnLMQ+NwChrq+MQi5XYkydzqeZ29q0PAcIu4DhwyOi3D47hJEmeQXTMQNIzDaqZ2W4XdvYi2l1Wi44ZiTPhTxtpyOUZR/uq3/EjFoqCW8epRBqTpqSDsAKW9445rPOLYlcQ5u5coUS7To0aqY/CSJ5xp9aitwnwgDU/fyqS71yHUAxEEdR6c6b8PskvlynxQoEaya0eh3uHPbVc2SGE6R6Hfz0kaVJcAxmWUkS0EDqUzSP+J+1aB2j7I4bA4MfykuOcquROYGInMZEA6ldNzWRYrDZL0eIDNpO8TB25+VS9xvjfG6sParHgBEGpPiPQDYe+/wBKbdnbniYT5+hppxkeG20aglfKBBB9TrpTzgd0EswEAKBB66npUk6bt3mjcZJvEDYsR9Cf3NWcX0JQtoJBkCGBSNzzBHOq2mKLfNuTpPnP60+w14tYaTqDIJ12P9q6Oc7aPc+JV5gpsWnRAoGWA4kSN8vSPeaFUXvpAKh9RJymBO2w8gKFa6TL9Lz/ABSpwhBddRaZ2usR4mIGXKiTAzkzPSPOqu/aDvAEwym1aBhVLyzREZiTqd9tKi+Ldpr+LVQyqLSaIqJIXyAOmggctqj8BdEEbwQ0T9f0rnrV7qbv+ATpPOGGnsNqM4grz1ImT5601scStrcLZZnkfYzr50eNx4YFisyeunL9BWtQ6v3TlkyJOnmN6GDtsCtwAqgb5htm3iesVGC4SJM+Un6U+4lxRmS3bUKqokZVHOBmYmdWJ1n9KaJvgVxHcl5y5i7wJi3bAnTzOmvUVH8exVp7zNZBtpOgIjTYxB6/nXazZwUEEPfePEYItLrsdSGaDPRBUXi1hlnXrB/U7aVlVx7M4jD2LAvXYuX1B7i1oAN4ZvPnry9aiMVx44k5r3ieYgnQegn71CpfIyuBMDafUUaxlzkCSYnbYcgOdQc4iyqmdMpkjSfKAaTt2/DOmp25/wCPepIYI3rlmwkkuYHQZjvr5eI+g86edrsVbW93doeC0MgjbTTluTuT50JcSPw54YHZrrDwWoY7awWIEnkTp/6TUb8Q+O28VeDWlheoEEtzM+Y5Gab8N4k9uy1tXKK5zGNyNv7/AFptxHh2XKSZB589efpT5Zc9luzbY2+EzZEgs7NyQQJ82zEAD9BTHtLhwmIuWrTFranKpkSY0E5fTUVeeFcYw2AwrL8994MzBH9KzBygCToNzFUR2W41xpMsTlk6ydTrz33NZam70ZvhmtgQwJdTmgnQT8p89AT6ip7DX7ZsJb0Q5pkzyTeepY7cgBSHAMJYv3e5uuUZigRlSRm1zhhI0218tN6Rv3IQICJBYERHykgH3ABilXV24R2kGCwlmzlDXGDu/i2FwtkjlqIPoRVPxl1gWbRpnUgyJ1J1J/M094Dig7RcytCLq0GIEDU+m3pSPGLqXLiiyddQY0B96m/bOX3DK1jmuIqJqLanLPIsZPsSOfSpLhXZ9nwz4y8BktMLeRgQHZiBqZGgnWDv7yjj+GYe1ZstLZ7tzUTI7oGCymBqWBGh5Uvx7ta2MU2rSDD4e2vhsqZBKmVnQa+Q86jd5bMJPiMt4MLK2mNxQMold1WIZjMGW3ifSr58T8LbW1bzuveAzykwrGDHnGg0ljWUXsX3t0HNkW0gif8ARBgDmzOT/wApO1SHEu0VzF3s1zLpEKJCgbHmTrVusyJfsxxO6b7XAwU933c66G4REdWhSdelNe1QY39CQw8QYsST6Hl0im2Ex9so1oLlYXO8V51aAFC+wzH3pPjGJZgHLEldp2g/venylRWJvNbVvbUbU+7CYbv8fZDOFRWFxySF8KENof6iYAHOaZYu4CksNSdAPLeaZ4K4qk3JIZPkUDdtwT0Uffbzq/B7b12643hf4V7b6M5hQozHXnEge0xWK8SFv+IVUz5JAVnIkwTEwNNY0FdtjDcYNccu7AMSTrJ19hTDiWIa2TbLElYKxoAx1Pr7VYnys1ngL4pWt28s2xnJY5dDMASJP/amPDALdsrEnxEx+9oq7fD5GOAuYp3W3uEUR4snUmXZix6x5VUuAYRsXjRaiBcdmuKsjw6sdthp96zHTz71X1uqFMLGnWfz29qc4awTYgfiYa9B7Vc/ifatWoQWkV4GU29soOgaUE6chUNwjgty7gmvKQqITudTl3jlEmNd63usTr2hsFjjlgnbSjpbG8JFtyoLcjpC7gHZoNCnh/V/9KbYwNZGXMCHGYRqIOxUjqK44Ld7u5mIVgSVg6iTz8xNLcQ4U2HdLV0ZsyLctONijDNoTyBn71H97L9BMx5aH61rlwvH/jM5an+IYkM2qL5QIFNnuLKjwxziQfepLtlw9sFeCtbGS4guW4OwmCp9D+Yqri6WmdOfpFZyxON2J/iFwqgkATqQNRpy19qjMJiFzqHMKWGY7wN/8RtS7XDeUsWAUADXkTA/fWo8oVzAjfY+n5Vrh/qS/ZfVxYOI8Qa5btO7TMpruAp09AAdqj8RbK81YHQMP3pzpLh+R7bBmKlTmGkg5on02H1o2VgCuYEKJEagzB6a71r80z8lOH+Yl7WDYWA5GhMKZ56kiPICfemhOw1mZgCf2aXW09uxZukypd4H+0rMjzB+lNLl3K+hiNQanLjklnysu2pfCcSNl86AZkRkU76sAJjqATSHDrDXbgBkiZJ321OtMTi5gciTPPp+tO+FYzLdtqflLgEZssgmNzoPWpz6vRPSQxC2nFpbYy3CADOxYf3GtItg+8d1djmTfn9KSu3u7vEkao/lyJBGn6UMZjFDkqzBm1Yk9do9Npp+SZyyHG7DG8JjYkzIOv1NJJZZYHhUHXWI9Jrq1iWUMQQTtrrvvH2pCwfnZgCApUA9TG0bmubSS7J8Ss2sYb905RbFxlgFvGfCug2HiJ9qZ8RxJvs9x/mZ2JAEakzt70xs/wDUYIomCIOu2vOpPCXkcHNpDSCBv4Vmfp9zU+T4d8Ewols2mmk/L7xrp0rvFYdFaAc5ALEbCAOv0pHKquO6LHNpB5TsB++lIBf5rm4SuRflOsnkNPWaHs44vjUdbTTLCUCAaKgJKgHqSSfemlpRaMlpaCwI1XTYEHmaYYsSqxOhn67felbGOC2zbZAW5bE6/mZopo+IzOGPM6wKlFuW1UEKAx3jXTnM7T0qKvoQ0AZYEeum56E9Kl8bZs5XKspf8ISfuKULYfh4YFy0dOQ9NeddXTOh0X986ik8SgEnTSDy9q5DFCDMgHUb/b0plZ2U7t4EZTPiUGd9NhqYpvfYK1tQFYMYEiIB0H78qsuP7Qrbw4IVST4So2EzuOUgbVTrLzcViRuD9NqS2+zMT/Z3AhCzvqVGg1n6VB8bSLpEATrAM768vpS7Yy6zkB2OYyQToZ5Dp6Uxx13M3OQI+hNJ7WrlgO0yYbBnDYYM1yMz3GBILPl+ReSqARJEzrXHC8bYs4i21yMoVnMMQS4Un5wZ30y9SKrGGxOW0Ftkh3MOZgZRGUTy1zT7Ud8gwG3DDUaiIgwdiaIt3FOPG7dFy9bMHQBiDoYI03mOdPhxnDLw61hkDXHJLeA+EeMsA87RtVP74T4LmZZ0UgiP0NNf5mp3GxgzH02Gs1ZaWRMY7FZrhYXMoOuXwtHUSwneiqLHE3QBQqEDqoJoVryO2hfE/s5lbCqtyUsWu6JZGQKtsAglyIZmPIeWnOs5wdkNftqdmZV6aEgTXonttgbN5Al+1ib6xMWrgUSNpzOvi31rDeNYC8cTmW0bSggW0DKxtqkBASDBMazOutbnLZIz861T4vcCfE27Pd2mIsi4bl0wAiZQeZkmVB0rEO6IG86zpW/dpu0uHt4Yi5iFuLeUqQmZjEeLQuwB5eIflWG8WtyTeS26WXYrbLazlAkBoEkafWpxme0vvoxkwddD+fKlcViyzqzARl0AgeR+/WkkukK3h0aBmgmOmuyzViwnZrGM9nEd0WRshm2hGVFgT4VC7TqCT11qb3rWOuxWBZzifACBZcsWkBQIY6gGGIGnoahu93j9jpWn8cxPD+H2r1rAs9y9il7spmzKsyAWziQRJ01JrMbuHKsRzGpA+tb52875Vnj10eWL7OhXxEL4oGoAGhPlyE13j7TiGdSucArpEjkR19avnw47K4S/hGe/ZuPcZiFYByABEaJzmZkVFfELgn8OqF8Q12+xgIbZthbYBggMOummlPPqS/C5l1UiMo8zrSwxxYqNhOsCZ/vVzxHEeGW8Bb/kq2I7tSwmBn1Ug6nMRq0REGedZ8g0XXU6VzzWtWLj3D+6dgoLWz4rVzYOmwYcjMfWah74IXUdOX5dK0zF9lbNrhocMUu2rZd3HdtmIBIWVuaAMY5mswu493QlzpMDTpWr+1Z9GrXY1ocPus11ADuw5gb+ugPnXC3woLGCZgKeczJ9Nh71a+AdhbWJwLYs4jK695NvIsSkwJzzqIPy8+dZsjWqsXAMLmljIgSTPygRzM0ph8Q1tyrL8rEFCIII0MyJBkV1jOIXmWyuUhMP8mW3lIJMyWygsZG52qY4x2dNpTfuXbZN55RZNx3zaycqxm1k6iphpjhsemclyxHQnbWaY4vF5mLCdST967s/zstq3aLXCcqgeItJgZRvMnahjOHNaAVgQyyCDvM6/Srx4aluEb9hu77wg93nCSNgxGaPp+Rpbh/D7kXLttSe6AzkgQubQbnUnp607wHZvE4lF7pGZSxJMhVlQRzIk6n61J9tb1q0uDtJaNrE2kAvwNDEFTOzHclhMzvUxdVxTcY5TzPijQ+5pnhbuW7mgRMwekzy+lS3G8HdS5ats+bvkS4sAgQ+w1iSNp2pPGYC9hb697ba1cDKyrz0IIIMxy670iamLGDS6puCFQT4ZLEEddJFQVx8yZiYEnKBz2Ez0qwdr7jWL94WbTCzKgO66nOob5soDaz/AJqu8Osm4CupIQlABqWOgB99aSaeiSIWtMoE7Nv08uelNbLEsoURUhwywzXQACYkkASfCJO3SKRu8Ra4swoMxIAmrZhKOxbNu9bkEAkMCREiNGHWdxTVrwFySNiZHWpTj+Buo9tL2jKiBQeSkZgD0Opp52iZHwmDuQRcU3LTGNGVSlxNdjGdh1q50b2gijMjuqMFUDMVBgFjpmPIHWJNKW8KzMiKfE4UATpLGAPyqQtJft4bEq1u6EvLa8ZUhZRwV8REHSR713wLhb32BsrmvoEZRoPkbXcgaDKfrUw0lxPs5fw2KOFuKRc5BRmzdCv9QJGlcX0uI6lNEZxbLR+PTMp8wI0q3fFbjC3OIYe/aYd7btJ3gH4HVmaCdtJ5VE4rB3L1m+zWriscT/ELFtj84eQNNvl19OtPE1EcQvmzde29pVZGghgZG2+u9HUnxbsxjcTda+bOt2H+ZByA2ZpG3Oiq+PE8q3r/AOM8JIBuRPNkYD6laksLxKzd+R7b+QINQdvsDhAflc+r6faKdWOxmERswtAn/UzH7TFL4/AeYvgGGua3MPac76oCZ+lef/iNxi3exhS3ZWxbszayiNWBOZjl0mdNJ0ArUOM9iMbcLFeJPatkkhRmgAnbRhoKyrHdi+7uXFe53mpAfUDf5hB1kdZ3pxm+kqd+EHB7OKv3rN9C6C2Lg1KjMGC6gaEw1ani/h/aawbFu9iLVs/hW5I0125DyBFZf2DxR4bdZ0i5mXKVJK6SDIIB10rTeHfEbDv/ANQNaPpnH1UT9qt48l6qun4HWQ2ZcRcDawY2+pP1pLgvwqv4W4XR8PdLCCLqlxqQdiN9N6vdntZhGAIvoPWVP3FPbXFrJEi7bI/3j+9Z7MU3iPZ7F93/ACsJgRcn5hpt/pIifesz4z2K4jmL3kM/1FpHsZ+1eh7bhtVIPmCD+VIYvhlq7/1LaP8A7lB/OmjG+yGB4ctofxtpjeDE5hmyxpl+QzPtU3xG3wnDzibF65auCZFqWZsxEiLoIGup2rQh2fw0R3Fr/gP7VwezmGO+Htf8F/tTYMF7XfEF8Qhs2mdrRiS9u0rmPO2u22nlUP2U4T/HX7eGL90GmGI00Bbr5V6DxvYTBOsGwiazKDKfqKir3wqwpEI9xD6gx7QKuxFWsfAQQ+bEK+YQpyv4T1GVgCfIyKmOE9gMVgbYtWSuITMWM3rtggmB+C4FO2+9c2/hvirZ/lYkAciHdT9hTpOy3E1+XFj3uv8AqtOvsPl4fi+dl1jpjif/AOitWX/EXs/bw9wXAoW45LuTfF4lieihQvPlWg8R7LcTdCn8TnDqVbxwIPLX/FUnF/B3GTmbxSfwlT/7qs+xUOzAjFWTB/6ibAE/MNg2h99OtXbtNw/FXnsWsbb/AIezb07xbMnL55CZJjad5pPh/wAJ8XZuh1UlrZVxJEEgzE+1aGnGuJ/jwls+8fm9SVUThb+Ct4buLGNFqFIDql0MGP44DgFp11EVnfa7srbRe/HEGxl1mggI2bWdSWO3L3rVcT2xuWCO/wAFknYhlg+5X9aRPxPT/wAs3/Jf7VJKMLfGXbl1bl03GKhUUmZVVELHQDoK0odl7GKc3XsW7ly54mI4gqmTv4AvhP8Ap5VOYvt9YdvHgbbdSxWfulMeLdvsHatzb4fbLkx4lQqBHkJP2q+NQl8Ts1rhq238BZkCqcQLp8G+UBBsOc8/MVmHD7oS02pDn5fCD+eo9qS4rxJ8RcZ3U5iSdBoOgA5KNgB0qZ7CYO0+KVcWGt2SGljKwYkax1Aqz9fR7cWeEvZtHE4m24W4rC34hbYtyYg+Lu53Ma7c6dfDIIl9u8RmBQmFtreaQQZCMp08xtNaJiOxvCbozm+17KIAOI5c4mPzpHs3wfhffhcKMTYvQVVw5nz1kjX0qXaIvtfwfC4ktfnFrcyQLYw0Z8s5QIWFPKTVFx/CMbfZSMHdCqBlVbRC6QM0RqxjU7mPSt5udkrp0/8AEMVHSRP1ioodgcQl4XLWNaQZGcMfqAYNSVVUxnAv4vA2Fu4q7h7lu0qm01i5kzKTBfKPEYgSPKuuyPZRMLcW6uMttcAZcrWL2UhoG/hMwKvOM/8AFk+Q4e4PIZT9GMfemD8X4uuhw6N6D+z1c/qGOJ4XhmfNeHDWJOZmNu4GJ6nXU+tSg4yhHhvYQxoIv3UHpuaVt8V4k2+Dt+7gf++u7t7HD/7TD+uefzimQIvxG4djhvbGsP0oUZxeO/8AKYdvPNH50KLq3n960Rby358qTF3/AFT00/tXffHWR6R/asVUVxPs73/zYi6EJnICAvptt61Hn4eYYj5mI6zr9dvtVmzef0oWzrM+Va2pirD4bYX+q59R/aib4cYciAbinrIP2y1bA9da9NP31p5X7TIz3F/DRw38u6pXo0qfsCDSKfDi8AfFbJ6a/nFaR7n6UUAc6vnyMUXhXYrE2iSLotE6eAk1YOHcEvowNzFO6j8Mb9JJqcC0Avv71m8rVFPKjigRr8unWaOKiiFBiKBNGKDgL6V3FFPlXBc66CPvQdkGuVU10h86PTrRHO3KKBauoriDz1H78qVXF7Cq4h1DDowBH0NM37OYb/y9s/8AoWngumYCt66f3mlAT0NImI1Oz+HVswtWwR/oGn2rvFcLsXNGso3qo/QaU+J9a7tgciKdisXOwmCb/wCkV/2uw/WkB8P8GCPAx12zk+lW/JRZKu0xUn+HOEMwrj0Y/qKjcZ8MspDYa66tzzGNPIqKvuWOdEjgjSfpVnKmMzv9muJIYV7jj/TeP6kH7UVnhPE//wAynr339zWlu46n6VyTHn7VfOpijJwzi2n8yPV1pynD+JgT31sGdmAb3kLVtFwzssc9f8UYbnA+tLyq4qZfiSDUW7kdF3+hBpI8d4iupwkjyDT9Af0q3XGbpHvNGHI3M/vyp5fwxSn7c4tTBwTT/tf+1CrrmB/FRVfL+BTOOY0o5mQDQoVzt7xXC2iNAsDygflShsTHlr+43oUKvtHaqeZB9o/WjZdOvvQoVRzaObaNPWlu56mhQrPHuAd0NqPu6FCtYOHQgaan6VzbP15j9ihQrN6HZtDeBPXnRZaFCqExJGoy6wNZ/TSuA0dD6b/ejoUUoHE8/f8AxXPeAGDQoUAaCdh+/WggaioVJ2UpkPl9P80Qtny/fvRUKqOielJsvJtf3PKhQqVXZQfv/FHkWhQqoIx+tcNc6a/ahQqVQDE8vv8A4o4PQGioVYOLiRy39Kbm4JAJIOn39KFCp8hdLEjc1wF1gzNChWkcI0CAB96OhQq5B//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2058" name="AutoShape 10" descr="data:image/jpeg;base64,/9j/4AAQSkZJRgABAQAAAQABAAD/2wCEAAkGBhQSERUUExQWFBUWGRwWGBgYGB4YHBwbGR8XGhkfHRsYHCYfGRsjGhwaHy8gIycpLC0sGB4xNTAqNSYrLCkBCQoKDgwOGg8PGiwcHyQsLCwpLCksKSkpKSksLCkpLCkpLCwpKSwpKSwsLCksKSwsKSwsLCwpKSwsLCkpLCksLP/AABEIALcBFAMBIgACEQEDEQH/xAAcAAAABwEBAAAAAAAAAAAAAAAAAQMEBQYHAgj/xABCEAACAQIEAwYEBAUDAgQHAAABAhEAAwQSITEFQVEGEyJhcYEHMpGhQrHB8BQjUtHhYnKSM/EVVILCFiRDRGOis//EABgBAQEBAQEAAAAAAAAAAAAAAAABAgME/8QAIhEBAQEAAgICAwEBAQAAAAAAAAERAiESMUFRAyJhMnET/9oADAMBAAIRAxEAPwDb6FChQChQoUAoUKFAKFChQChQoUAoUKFAKFChQChQoUAoUKFAKFChQCio6FAVChFCiBRUVy4FEn9xrUJgu2Ni5c7uSrEwJGhPSeVWS0txO0VHRUAoqM0VADRUdFFAVCjihFVHQFCuKOopShQoVFChQonmDG/KaBtjuK2rI/mOF9f7Uzw3arDO2VbonzBH51nnEsffvk973Ug6lU2I5Bs0kVC2MRJI5gwRXTjx43o5TlO250KieyuIL4W2W1IkfQ6VLVizLgFChQqAUKFCgFChQoBQoUKAUKFQvabtPbwapmDM9w5UVRqY1O+wAoJktG9HWWdou11y8Mwt3EUbQ8g+cZR+dSnYLtKzuLTPnRh4Z1gjX8uVanHZsLs9xf6FChWQK4vXMqk9AT9Na7rm5bDAg7EEH30oMWbjOLxSC9cv3ALmqIjG2ACTGg323P3qKx+OuWL1vOzOG/Exkg9c2596svafBthFtWiCFtrktsyk5lUkKfAfmiN+UelQmA4G/Eby22YWCQYJE6DVvDI1I2HrV3OXTtZxvBtHCcZ3lm0xOroG8zoJ+9O0cESCCDzGtVq7wZe6sYJWZjbQZruzogGUwRsz6rHQMeQqyWbIVQo0CgADyGgq1546ijAo6E1loUUYFCaE0ArljXU1waIKhQoVpCk0KzHsB2guC+tosWR9IJmDBIInatOpy4+NWBXLmAa6pHGWUZGFwSsSR5DXXqNNudZVkPEFxCkgTlbxZ2UCZO6mfEDrrFdcB7GnFuVV+7C+J33Y9ANRv9qkO3faXPiO6tZfAsEjUydSJ+URoOfPTnUJw3iVyxNxb2W6OQ1EHlEakxXTjxvtq/kmY2HhPDRYsraDMwXm0SeesACnlU3sr26N2ExACsxhWAgEnYEfhP2q5VjlLL2yFChTPHcWtWYDuqk6gMwEx61A8oVUX7eQ8d2Cs8mk/UaGrThcSLiK66qwkVq8bPaS66vXQqlmMKoJJPIDUmqHxT4n2mEWGcdG7oEH/k4P/wCtXjH4bvLVy3MZ0ZZ6ZgR+tYTxCycK3dOkMihD0kCCRO4O/oaRqSW9tB7F9t2v3Rbdg4YkBoghhrB9avlYv2F7N4k3VxSlEsBizszbZd4XmQPQVrfCb1x0zXQFJ+UDQ5eRPQtvHKQKvL7Z9XD2oHtjwwXbGbLme2cy6EnUFW21iD9qnqFYVitzvHXIVyoPUFvrqBUz2G7Gs2JXFi6Ldq2YFtN2IGuboNfMmm3aXioF9hcKq7MRCkNB8uvv9tqgOE8fu4NnW3fcqH1GkMx9dPU1rhLddOfKZI2vjGNa1bDrqQR4IkvMgKuujExHoac4R2KKXAViASoMwTynnG1ZXwP4ml7+fFBSqjLbKqQoJPibnqV0B/KTWoYfiVu5aF1GDIRIadPvt70szpyOaTe+okEiQJOuw6noKz7jnbm/3627RtoCYWHR51jUgkD0pPslxR8ccUV8Dvd8bETFtVXIomV2gajmalmGmnartDfxlwjD4ZzbtBouFwA8lYIUgESBI1kg7VR8biriNavfzLRIbTUMNYJ0jSJjqT5VY7/alWuXbRy5RdbMyCC+URosnxM0xEAb1WO0OOBYKSA7QXEyFGyov+0afXrVlzuxvNnstheOYmwxdLtzxZSxDE6jbNMzA6+daJwb4lP3Vtr4UgtkLDSeh00B8tjHnWN8Qfu8hzQdpB108vpS+D4uSDbYeC4MsjXXQg6dIrdu1zx6gRwwBGoIkehrqojse7HA4fPq3dqCQZmNAdPICpZHBEggjeuShQrqKKKoKuTXVERQFQoCjoKN8OeyK27VrEtcLuwzACMqhhoOuYDzq+VgPZftg+EYOrMUzQ6AaHYmZOunPlW2YztBatWVvMWKOAQVE6HUT0rfPbdVJVSPiVxe5bslbb5dg0HxEsYAgcssnXrVg4b2psX1ZleMgzNmEQOvpWT9p8d3xYy2V7r3FgjXWPF5KAAPepOPfaXtG3rltUXwksRJhiNf+x3rnBEPdP4VAB110Aj3MzXXELTBVWPCEXxBdJ6hhvuKIW8gtvvOhHv+VdUxYcGqjRQzagggcx59JrQMX2uCNl7o+cmKouCJK5hBHLWlbrr+HQ8wNqx01laVwviS30zKI1gjoagPiCo7q2xWYY69BG3v+lSnZrhrWbIzEFnhiBy0286PtRjUt4d8+XxDKAxAknSdeg19qx6vQyrBWbt27kspmLahSQu25kmBpWu8EwZtYe2jfMq66zqZJ196xzBcY7q8txVD5WGh2J/CPLXX/wBNaDwT4l2L0rdBsuN58S+xFb5bZhc1cCax74l8UV8bkyh8igKU56SQzbCDPoKvXaLjsHIjiCgIMiJbY8yRH3I86xjjfHQ2i5nGwLABmZiWMhRAGYk6f0jascSe0twHta9shSxFhXDmyNc5EHUnYaAnloNNa1zsv2vs45CbchljMjbidj5g9a87OzKNcwk6yN5q49gu8w98XjcW0CIhzAZZDGeggRrzNavaem5O4AJOgAk+1Zzi+2dzEDEZLgs21lQ0EwugHyyczGRPLN5VfeKsP4e6SfD3bSR0ymsrs8IFjCS10G5dUP3EkHKwjxEbTJOsbx51gqlY0IwywqR+JAWzGdSSTofQD0rvimKSAiqBI0XTwj+ox+M00xl7uzoPEpJIH5f5pbBZGBY6s46wAeQEHblrWq3LkMP40rNv+ogzrt0jnrV47I4lb2Gu4K6xC32U2+cMjAkQP6ssVSsYfEGAAKxvE6aGrXg+GNhmRyMtzKlxT5MAykfvcEVm8s9rx4+dyC4RgrLX2tsmXKHcgqdkDQI9YFSXGlwuDtthrQuL3lo3LlzvWUamIVV1Oo0BO28mn2PS4cNiseQs3WVIUR4JGf1MgL6KetZ5xa+128TELGUehmFGnIGKnGW3IvP1tcYfGjDIHABkaTuSYgbcxz5UXdJ87AMzwWJ18R3A5QDpTFsakx8wXwzvtvpSq41cugMctNPvXflxl+ccNuYF6/lkgLAaNRP57A0WCsBbgAEFjKgnrSQunMTtsxEztE+8VJ3MECpfMFyAGeZnZV/1E7es8q5X+NxqPZTtemCw7JeDkKZBXxDXca7CaNviCli6zeI94Q7kr4SDouVgxIXLEGBPOqRw3iAurBiYysN9f+1N1wpQm0zDurmis2uQc9NzA6VmX7deX457np6Ew98OiuplWAYHyOopSojs/hlsYK0ovC4iJpdOgjUg7/KPXYU34X2xs3bgtEgOxOUDUEScuvIkax5xVxx1PEUQFHR1FFFChNCg838M4c6yoKkupiZA16N1/OK0XjPCh3WB71WjuVVmXQyADlzRvExPnWcCwz92wLZmyneTJiB961X4kca7q1bw6TnlWJiRAkD710vc6bv63tFW+O4e0l22mG0cZJLlnjzJ25HTmKhOM8Au2LNm46xmDACddTmEjlvNO+B8YW1iLbtBUGT6HTbqNxp0qydtMScYiCypa2svn+XynxRoRMbzFXLL2zbPhm9hXJiYHSZH0rsEaTMU6sWwreKVGxaKFywogDXz2+nWunTCx8F4b/8ALG8pGUvly8wddT0nShxO5JQsdlygAf09Tz3FP+GILXDLjsYzsAB/tM/3qI4k82gw5Qf0/Wue/s6e+KxdmO2BDrbuMWRoUE/hOw9Rypp2z7QW7hdc0ZBsACGWdi0+EFhMDcCOdV0XQtnRVk6ydWj15VXcfiidI3bU+Wm/5Vcm6xiLxl4nrBJgRv5/Sl+Gq1y5aCtlUlQWPLbNAGpjypLF4zYazJJ+mm9K9meD3MXdFpZUJLMw0yINWYnlA26ms2tSanON8btw+XP/ACos2g2hYie8do5DSE2HOdaqGGf+aLhMjWNeZnXzouKYgXHbJ8gPhB/pmRPUkanzJorCKIGYGZnfTptvNLZGZKdX8aCyZvwgn1jWpEv3zAqxCsREnQGdJNV68wD6bQZJM8vyp/giBbYjbNOntWdldOHt6NGFcYI2y63bht5czfKSwgbfh5fnWD8cxLLiLmYFWzCQdwyqFP3BqwfDLt0LGexenuiMyneGGv0MVCdvsecRiGvIQMx0EgnLsNAOXXppvU3Kk42zVdS+Sx8v3PrSj3wBrXKDxE9Rr/f3ohhc5gTP28q1tQeG8RgDNr8vOTtGlXzEYW++Kt4W64DJYVVzaEALnGafIgHpB6VS8NauYS6l63dUXFMgo2o6g+u0c9auXbjtzaveK1Yt57lsC5cKguVhfBJHhALGY1MCsXv2S5di23ZfgAyAkkGcuumc5o61lHFcUFKi5oSNAJGgG3kdYqxcE7UvcwFuwpYLbLLG0ycy6gQQojrHPrUPjbtkl87Oz3IXJb38IzyR0LFR7E6xU48vG468uO8fKq9wzDjvCsToxHpBg66aGKXuWZyJKjkddASTqSPp7Urh8L4SSCx2WDAWdSTp4jFWLsf2ROPdlSAtuC7k5dTsJAnkdh71uuOq3hsG1u6QwOxnptI12ppcxRUIAYEkhZ0BMcuomJq0dp7XckWwCyg5fDdJIJ8m029Kp+OjOf8ATpPp5cqCXwGKFpsyyNSpk7wd/afvVku5byAkTGvvqD9vyFUG1itRrtP3q0dly5VzBygr7Zh4frB+lYszt14Xf1dr2mvWSLFu8RbDan8JiG1UyIEbc9asWExl7GYxTYuTczqyghVWBDMdAIEe9UrjHDSpZtAp1WOkiR667VK8Ax5slbuHlWUSrEg6x0I15iDXTdc/HNj0Vi8clpM1xgoG5NHhMYl1A9tgynYisSx3xCe8cl+7KkA5RbTLOmhJGYc5jarX2J7UfwtsWcQjDM5ZGEHwmMukkjTly0qWMtHIoqZYfjKMJ1HKCKFY02Mv+HXD7dzEE3FDC0mdVP8AUpWDp0pp2y4h3mLvyR82Uf7U0mB1/tTjsU/cfxGJvBls9z3atEZnc6hT1AX2mobspwb+MuubkrbQZmadcp2UE8zHtXbj9un5PZ92U4EcTdMDwL8zHYD9T0FWXtPxS1bUWbIDLb0ykyu3NeRnWRUPju1gVe5wyhLKCBHPqT/UT1qDV85JnlJnpV93a5dl14iuxGZDrrus8vOmrtLEKTlBnX70lcffSARrPKP396TsoXurbt6s5CidNWgfnzpasSJxw7sKS2VjMSeW2n73qTwuH7y3BJCnadxEga9PKoocNMsqxcNs5cyjwxzbM0QJEecH3eYfi6JbEnXXQCTp+lZ5csnTpxkt7FZwR7i41yALUjoTOgA+59B51WLl1gWKxG0flU5butet3W5Zs+XNvAAJgamNPISdqf8AC+zj28M968EtowlVfKGgA6rnYQTOkg+lScsTkzy/eYPJGp3A+1S2D4m9lAEbIxPeHYeS5p0JgkZToA3maYXsUQxK7H+rU+XvSbhjJI8UgmfP9zUvZwNrtgzKxpppu255DkDz6UqqBU1BP4RlHXX6+1O8PefKFCglgy/WNT1g7VJcV7LthraPcKhnIBtgkOoYSpbTnuQJIkTFSM2q3dszMKQNtZp3hiBYOWInlrtE+tIX7PIkx94p46qLMDTQk+pqa3wg+GjJbgCCfm66cvT/ABTnH8Du2Xi9bZHYZgpBkKZA25c/arN2G4BhsThr2ZguIQpJZoEFg0gzrKKQY69aW7WdpRdum/aVpYm1qQdFjKQvIkH86zvbW7xVbFcLYW0LEQ2giemxHWni8EvYVRfuWtoyF5GUnQSJ6HY1Y/hr2cZ3fEXEBRTmUkz/ADFJkRIhvXQfSnXbftM5LWtXDGO7AlD6uwDE/wC2RV3L059Xpm169/MV7mXxk6hZjXWVp92jeycPYKMO8OdLpEwfEDbIHIZImOlMhhBcc5TCxz1Pn6+tS2P4bhLZwwBLILbNeObxG6Q5AyfhAhRIkEHrS1rxE91UsotsjKohSOpOp9STTaxw6LtrKSNcpIMHnqD11pnw/DPcBtqoJ0OpiJ0nUwPXlV043wI4CxbdriNebQqNSsgkNHnGkil9tXnLMQ+NwChrq+MQi5XYkydzqeZ29q0PAcIu4DhwyOi3D47hJEmeQXTMQNIzDaqZ2W4XdvYi2l1Wi44ZiTPhTxtpyOUZR/uq3/EjFoqCW8epRBqTpqSDsAKW9445rPOLYlcQ5u5coUS7To0aqY/CSJ5xp9aitwnwgDU/fyqS71yHUAxEEdR6c6b8PskvlynxQoEaya0eh3uHPbVc2SGE6R6Hfz0kaVJcAxmWUkS0EDqUzSP+J+1aB2j7I4bA4MfykuOcquROYGInMZEA6ldNzWRYrDZL0eIDNpO8TB25+VS9xvjfG6sParHgBEGpPiPQDYe+/wBKbdnbniYT5+hppxkeG20aglfKBBB9TrpTzgd0EswEAKBB66npUk6bt3mjcZJvEDYsR9Cf3NWcX0JQtoJBkCGBSNzzBHOq2mKLfNuTpPnP60+w14tYaTqDIJ12P9q6Oc7aPc+JV5gpsWnRAoGWA4kSN8vSPeaFUXvpAKh9RJymBO2w8gKFa6TL9Lz/ABSpwhBddRaZ2usR4mIGXKiTAzkzPSPOqu/aDvAEwym1aBhVLyzREZiTqd9tKi+Ldpr+LVQyqLSaIqJIXyAOmggctqj8BdEEbwQ0T9f0rnrV7qbv+ATpPOGGnsNqM4grz1ImT5601scStrcLZZnkfYzr50eNx4YFisyeunL9BWtQ6v3TlkyJOnmN6GDtsCtwAqgb5htm3iesVGC4SJM+Un6U+4lxRmS3bUKqokZVHOBmYmdWJ1n9KaJvgVxHcl5y5i7wJi3bAnTzOmvUVH8exVp7zNZBtpOgIjTYxB6/nXazZwUEEPfePEYItLrsdSGaDPRBUXi1hlnXrB/U7aVlVx7M4jD2LAvXYuX1B7i1oAN4ZvPnry9aiMVx44k5r3ieYgnQegn71CpfIyuBMDafUUaxlzkCSYnbYcgOdQc4iyqmdMpkjSfKAaTt2/DOmp25/wCPepIYI3rlmwkkuYHQZjvr5eI+g86edrsVbW93doeC0MgjbTTluTuT50JcSPw54YHZrrDwWoY7awWIEnkTp/6TUb8Q+O28VeDWlheoEEtzM+Y5Gab8N4k9uy1tXKK5zGNyNv7/AFptxHh2XKSZB589efpT5Zc9luzbY2+EzZEgs7NyQQJ82zEAD9BTHtLhwmIuWrTFranKpkSY0E5fTUVeeFcYw2AwrL8994MzBH9KzBygCToNzFUR2W41xpMsTlk6ydTrz33NZam70ZvhmtgQwJdTmgnQT8p89AT6ip7DX7ZsJb0Q5pkzyTeepY7cgBSHAMJYv3e5uuUZigRlSRm1zhhI0218tN6Rv3IQICJBYERHykgH3ABilXV24R2kGCwlmzlDXGDu/i2FwtkjlqIPoRVPxl1gWbRpnUgyJ1J1J/M094Dig7RcytCLq0GIEDU+m3pSPGLqXLiiyddQY0B96m/bOX3DK1jmuIqJqLanLPIsZPsSOfSpLhXZ9nwz4y8BktMLeRgQHZiBqZGgnWDv7yjj+GYe1ZstLZ7tzUTI7oGCymBqWBGh5Uvx7ta2MU2rSDD4e2vhsqZBKmVnQa+Q86jd5bMJPiMt4MLK2mNxQMold1WIZjMGW3ifSr58T8LbW1bzuveAzykwrGDHnGg0ljWUXsX3t0HNkW0gif8ARBgDmzOT/wApO1SHEu0VzF3s1zLpEKJCgbHmTrVusyJfsxxO6b7XAwU933c66G4REdWhSdelNe1QY39CQw8QYsST6Hl0im2Ex9so1oLlYXO8V51aAFC+wzH3pPjGJZgHLEldp2g/venylRWJvNbVvbUbU+7CYbv8fZDOFRWFxySF8KENof6iYAHOaZYu4CksNSdAPLeaZ4K4qk3JIZPkUDdtwT0Uffbzq/B7b12643hf4V7b6M5hQozHXnEge0xWK8SFv+IVUz5JAVnIkwTEwNNY0FdtjDcYNccu7AMSTrJ19hTDiWIa2TbLElYKxoAx1Pr7VYnys1ngL4pWt28s2xnJY5dDMASJP/amPDALdsrEnxEx+9oq7fD5GOAuYp3W3uEUR4snUmXZix6x5VUuAYRsXjRaiBcdmuKsjw6sdthp96zHTz71X1uqFMLGnWfz29qc4awTYgfiYa9B7Vc/ifatWoQWkV4GU29soOgaUE6chUNwjgty7gmvKQqITudTl3jlEmNd63usTr2hsFjjlgnbSjpbG8JFtyoLcjpC7gHZoNCnh/V/9KbYwNZGXMCHGYRqIOxUjqK44Ld7u5mIVgSVg6iTz8xNLcQ4U2HdLV0ZsyLctONijDNoTyBn71H97L9BMx5aH61rlwvH/jM5an+IYkM2qL5QIFNnuLKjwxziQfepLtlw9sFeCtbGS4guW4OwmCp9D+Yqri6WmdOfpFZyxON2J/iFwqgkATqQNRpy19qjMJiFzqHMKWGY7wN/8RtS7XDeUsWAUADXkTA/fWo8oVzAjfY+n5Vrh/qS/ZfVxYOI8Qa5btO7TMpruAp09AAdqj8RbK81YHQMP3pzpLh+R7bBmKlTmGkg5on02H1o2VgCuYEKJEagzB6a71r80z8lOH+Yl7WDYWA5GhMKZ56kiPICfemhOw1mZgCf2aXW09uxZukypd4H+0rMjzB+lNLl3K+hiNQanLjklnysu2pfCcSNl86AZkRkU76sAJjqATSHDrDXbgBkiZJ321OtMTi5gciTPPp+tO+FYzLdtqflLgEZssgmNzoPWpz6vRPSQxC2nFpbYy3CADOxYf3GtItg+8d1djmTfn9KSu3u7vEkao/lyJBGn6UMZjFDkqzBm1Yk9do9Npp+SZyyHG7DG8JjYkzIOv1NJJZZYHhUHXWI9Jrq1iWUMQQTtrrvvH2pCwfnZgCApUA9TG0bmubSS7J8Ss2sYb905RbFxlgFvGfCug2HiJ9qZ8RxJvs9x/mZ2JAEakzt70xs/wDUYIomCIOu2vOpPCXkcHNpDSCBv4Vmfp9zU+T4d8Ewols2mmk/L7xrp0rvFYdFaAc5ALEbCAOv0pHKquO6LHNpB5TsB++lIBf5rm4SuRflOsnkNPWaHs44vjUdbTTLCUCAaKgJKgHqSSfemlpRaMlpaCwI1XTYEHmaYYsSqxOhn67felbGOC2zbZAW5bE6/mZopo+IzOGPM6wKlFuW1UEKAx3jXTnM7T0qKvoQ0AZYEeum56E9Kl8bZs5XKspf8ISfuKULYfh4YFy0dOQ9NeddXTOh0X986ik8SgEnTSDy9q5DFCDMgHUb/b0plZ2U7t4EZTPiUGd9NhqYpvfYK1tQFYMYEiIB0H78qsuP7Qrbw4IVST4So2EzuOUgbVTrLzcViRuD9NqS2+zMT/Z3AhCzvqVGg1n6VB8bSLpEATrAM768vpS7Yy6zkB2OYyQToZ5Dp6Uxx13M3OQI+hNJ7WrlgO0yYbBnDYYM1yMz3GBILPl+ReSqARJEzrXHC8bYs4i21yMoVnMMQS4Un5wZ30y9SKrGGxOW0Ftkh3MOZgZRGUTy1zT7Ud8gwG3DDUaiIgwdiaIt3FOPG7dFy9bMHQBiDoYI03mOdPhxnDLw61hkDXHJLeA+EeMsA87RtVP74T4LmZZ0UgiP0NNf5mp3GxgzH02Gs1ZaWRMY7FZrhYXMoOuXwtHUSwneiqLHE3QBQqEDqoJoVryO2hfE/s5lbCqtyUsWu6JZGQKtsAglyIZmPIeWnOs5wdkNftqdmZV6aEgTXonttgbN5Al+1ib6xMWrgUSNpzOvi31rDeNYC8cTmW0bSggW0DKxtqkBASDBMazOutbnLZIz861T4vcCfE27Pd2mIsi4bl0wAiZQeZkmVB0rEO6IG86zpW/dpu0uHt4Yi5iFuLeUqQmZjEeLQuwB5eIflWG8WtyTeS26WXYrbLazlAkBoEkafWpxme0vvoxkwddD+fKlcViyzqzARl0AgeR+/WkkukK3h0aBmgmOmuyzViwnZrGM9nEd0WRshm2hGVFgT4VC7TqCT11qb3rWOuxWBZzifACBZcsWkBQIY6gGGIGnoahu93j9jpWn8cxPD+H2r1rAs9y9il7spmzKsyAWziQRJ01JrMbuHKsRzGpA+tb52875Vnj10eWL7OhXxEL4oGoAGhPlyE13j7TiGdSucArpEjkR19avnw47K4S/hGe/ZuPcZiFYByABEaJzmZkVFfELgn8OqF8Q12+xgIbZthbYBggMOummlPPqS/C5l1UiMo8zrSwxxYqNhOsCZ/vVzxHEeGW8Bb/kq2I7tSwmBn1Ug6nMRq0REGedZ8g0XXU6VzzWtWLj3D+6dgoLWz4rVzYOmwYcjMfWah74IXUdOX5dK0zF9lbNrhocMUu2rZd3HdtmIBIWVuaAMY5mswu493QlzpMDTpWr+1Z9GrXY1ocPus11ADuw5gb+ugPnXC3woLGCZgKeczJ9Nh71a+AdhbWJwLYs4jK695NvIsSkwJzzqIPy8+dZsjWqsXAMLmljIgSTPygRzM0ph8Q1tyrL8rEFCIII0MyJBkV1jOIXmWyuUhMP8mW3lIJMyWygsZG52qY4x2dNpTfuXbZN55RZNx3zaycqxm1k6iphpjhsemclyxHQnbWaY4vF5mLCdST967s/zstq3aLXCcqgeItJgZRvMnahjOHNaAVgQyyCDvM6/Srx4aluEb9hu77wg93nCSNgxGaPp+Rpbh/D7kXLttSe6AzkgQubQbnUnp607wHZvE4lF7pGZSxJMhVlQRzIk6n61J9tb1q0uDtJaNrE2kAvwNDEFTOzHclhMzvUxdVxTcY5TzPijQ+5pnhbuW7mgRMwekzy+lS3G8HdS5ats+bvkS4sAgQ+w1iSNp2pPGYC9hb697ba1cDKyrz0IIIMxy670iamLGDS6puCFQT4ZLEEddJFQVx8yZiYEnKBz2Ez0qwdr7jWL94WbTCzKgO66nOob5soDaz/AJqu8Osm4CupIQlABqWOgB99aSaeiSIWtMoE7Nv08uelNbLEsoURUhwywzXQACYkkASfCJO3SKRu8Ra4swoMxIAmrZhKOxbNu9bkEAkMCREiNGHWdxTVrwFySNiZHWpTj+Buo9tL2jKiBQeSkZgD0Opp52iZHwmDuQRcU3LTGNGVSlxNdjGdh1q50b2gijMjuqMFUDMVBgFjpmPIHWJNKW8KzMiKfE4UATpLGAPyqQtJft4bEq1u6EvLa8ZUhZRwV8REHSR713wLhb32BsrmvoEZRoPkbXcgaDKfrUw0lxPs5fw2KOFuKRc5BRmzdCv9QJGlcX0uI6lNEZxbLR+PTMp8wI0q3fFbjC3OIYe/aYd7btJ3gH4HVmaCdtJ5VE4rB3L1m+zWriscT/ELFtj84eQNNvl19OtPE1EcQvmzde29pVZGghgZG2+u9HUnxbsxjcTda+bOt2H+ZByA2ZpG3Oiq+PE8q3r/AOM8JIBuRPNkYD6laksLxKzd+R7b+QINQdvsDhAflc+r6faKdWOxmERswtAn/UzH7TFL4/AeYvgGGua3MPac76oCZ+lef/iNxi3exhS3ZWxbszayiNWBOZjl0mdNJ0ArUOM9iMbcLFeJPatkkhRmgAnbRhoKyrHdi+7uXFe53mpAfUDf5hB1kdZ3pxm+kqd+EHB7OKv3rN9C6C2Lg1KjMGC6gaEw1ani/h/aawbFu9iLVs/hW5I0125DyBFZf2DxR4bdZ0i5mXKVJK6SDIIB10rTeHfEbDv/ANQNaPpnH1UT9qt48l6qun4HWQ2ZcRcDawY2+pP1pLgvwqv4W4XR8PdLCCLqlxqQdiN9N6vdntZhGAIvoPWVP3FPbXFrJEi7bI/3j+9Z7MU3iPZ7F93/ACsJgRcn5hpt/pIifesz4z2K4jmL3kM/1FpHsZ+1eh7bhtVIPmCD+VIYvhlq7/1LaP8A7lB/OmjG+yGB4ctofxtpjeDE5hmyxpl+QzPtU3xG3wnDzibF65auCZFqWZsxEiLoIGup2rQh2fw0R3Fr/gP7VwezmGO+Htf8F/tTYMF7XfEF8Qhs2mdrRiS9u0rmPO2u22nlUP2U4T/HX7eGL90GmGI00Bbr5V6DxvYTBOsGwiazKDKfqKir3wqwpEI9xD6gx7QKuxFWsfAQQ+bEK+YQpyv4T1GVgCfIyKmOE9gMVgbYtWSuITMWM3rtggmB+C4FO2+9c2/hvirZ/lYkAciHdT9hTpOy3E1+XFj3uv8AqtOvsPl4fi+dl1jpjif/AOitWX/EXs/bw9wXAoW45LuTfF4lieihQvPlWg8R7LcTdCn8TnDqVbxwIPLX/FUnF/B3GTmbxSfwlT/7qs+xUOzAjFWTB/6ibAE/MNg2h99OtXbtNw/FXnsWsbb/AIezb07xbMnL55CZJjad5pPh/wAJ8XZuh1UlrZVxJEEgzE+1aGnGuJ/jwls+8fm9SVUThb+Ct4buLGNFqFIDql0MGP44DgFp11EVnfa7srbRe/HEGxl1mggI2bWdSWO3L3rVcT2xuWCO/wAFknYhlg+5X9aRPxPT/wAs3/Jf7VJKMLfGXbl1bl03GKhUUmZVVELHQDoK0odl7GKc3XsW7ly54mI4gqmTv4AvhP8Ap5VOYvt9YdvHgbbdSxWfulMeLdvsHatzb4fbLkx4lQqBHkJP2q+NQl8Ts1rhq238BZkCqcQLp8G+UBBsOc8/MVmHD7oS02pDn5fCD+eo9qS4rxJ8RcZ3U5iSdBoOgA5KNgB0qZ7CYO0+KVcWGt2SGljKwYkax1Aqz9fR7cWeEvZtHE4m24W4rC34hbYtyYg+Lu53Ma7c6dfDIIl9u8RmBQmFtreaQQZCMp08xtNaJiOxvCbozm+17KIAOI5c4mPzpHs3wfhffhcKMTYvQVVw5nz1kjX0qXaIvtfwfC4ktfnFrcyQLYw0Z8s5QIWFPKTVFx/CMbfZSMHdCqBlVbRC6QM0RqxjU7mPSt5udkrp0/8AEMVHSRP1ioodgcQl4XLWNaQZGcMfqAYNSVVUxnAv4vA2Fu4q7h7lu0qm01i5kzKTBfKPEYgSPKuuyPZRMLcW6uMttcAZcrWL2UhoG/hMwKvOM/8AFk+Q4e4PIZT9GMfemD8X4uuhw6N6D+z1c/qGOJ4XhmfNeHDWJOZmNu4GJ6nXU+tSg4yhHhvYQxoIv3UHpuaVt8V4k2+Dt+7gf++u7t7HD/7TD+uefzimQIvxG4djhvbGsP0oUZxeO/8AKYdvPNH50KLq3n960Rby358qTF3/AFT00/tXffHWR6R/asVUVxPs73/zYi6EJnICAvptt61Hn4eYYj5mI6zr9dvtVmzef0oWzrM+Va2pirD4bYX+q59R/aib4cYciAbinrIP2y1bA9da9NP31p5X7TIz3F/DRw38u6pXo0qfsCDSKfDi8AfFbJ6a/nFaR7n6UUAc6vnyMUXhXYrE2iSLotE6eAk1YOHcEvowNzFO6j8Mb9JJqcC0Avv71m8rVFPKjigRr8unWaOKiiFBiKBNGKDgL6V3FFPlXBc66CPvQdkGuVU10h86PTrRHO3KKBauoriDz1H78qVXF7Cq4h1DDowBH0NM37OYb/y9s/8AoWngumYCt66f3mlAT0NImI1Oz+HVswtWwR/oGn2rvFcLsXNGso3qo/QaU+J9a7tgciKdisXOwmCb/wCkV/2uw/WkB8P8GCPAx12zk+lW/JRZKu0xUn+HOEMwrj0Y/qKjcZ8MspDYa66tzzGNPIqKvuWOdEjgjSfpVnKmMzv9muJIYV7jj/TeP6kH7UVnhPE//wAynr339zWlu46n6VyTHn7VfOpijJwzi2n8yPV1pynD+JgT31sGdmAb3kLVtFwzssc9f8UYbnA+tLyq4qZfiSDUW7kdF3+hBpI8d4iupwkjyDT9Af0q3XGbpHvNGHI3M/vyp5fwxSn7c4tTBwTT/tf+1CrrmB/FRVfL+BTOOY0o5mQDQoVzt7xXC2iNAsDygflShsTHlr+43oUKvtHaqeZB9o/WjZdOvvQoVRzaObaNPWlu56mhQrPHuAd0NqPu6FCtYOHQgaan6VzbP15j9ihQrN6HZtDeBPXnRZaFCqExJGoy6wNZ/TSuA0dD6b/ejoUUoHE8/f8AxXPeAGDQoUAaCdh+/WggaioVJ2UpkPl9P80Qtny/fvRUKqOielJsvJtf3PKhQqVXZQfv/FHkWhQqoIx+tcNc6a/ahQqVQDE8vv8A4o4PQGioVYOLiRy39Kbm4JAJIOn39KFCp8hdLEjc1wF1gzNChWkcI0CAB96OhQq5B//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2060" name="Picture 12" descr="http://pensilvania-caldas.gov.co/apc-aa-files/65633064633237343533623463613839/Ejercito_de_Macri_para_desalojar_a_los_cartoneros.jpg"/>
          <p:cNvPicPr>
            <a:picLocks noChangeAspect="1" noChangeArrowheads="1"/>
          </p:cNvPicPr>
          <p:nvPr/>
        </p:nvPicPr>
        <p:blipFill>
          <a:blip r:embed="rId2" cstate="print"/>
          <a:srcRect/>
          <a:stretch>
            <a:fillRect/>
          </a:stretch>
        </p:blipFill>
        <p:spPr bwMode="auto">
          <a:xfrm>
            <a:off x="5796136" y="3933056"/>
            <a:ext cx="3059832" cy="2592288"/>
          </a:xfrm>
          <a:prstGeom prst="rect">
            <a:avLst/>
          </a:prstGeom>
          <a:noFill/>
        </p:spPr>
      </p:pic>
      <p:sp>
        <p:nvSpPr>
          <p:cNvPr id="2062" name="AutoShape 14" descr="data:image/jpeg;base64,/9j/4AAQSkZJRgABAQAAAQABAAD/2wCEAAkGBhQSERUUExQVFBUWGBcXGBgXGBgVFxcXGBQVFhUXFxcXHiYeFxkjHBQXHy8gJCcpLCwsFR4xNTAqNSYrLCkBCQoKDgwOGg8PGikcHBwpKSkpKSkpKSkpKSkpKSkpKSkpKSkpKSkpLCkpKSkpKSkpKSwpKSwpKSw1KSopLCkpKf/AABEIAOsA1wMBIgACEQEDEQH/xAAcAAACAgMBAQAAAAAAAAAAAAAEBQMGAQIHAAj/xABAEAABAwIEAwUFBgUDAwUAAAABAgMRACEEBRIxQVFhBhMicYEykaGxwQcUI0JSchUkM2Lw0eHxU4KSNEOisuL/xAAZAQADAQEBAAAAAAAAAAAAAAABAgMABAX/xAAjEQACAgIDAAICAwAAAAAAAAAAAQIRITEDEkETIjJRYXGB/9oADAMBAAIRAxEAPwDt4NZpVg8Qe9IJ9qmtBOw1R6vV6vTRAarWAJNL1PlZ5CoMXiitcDYUUy3AoDaJWrVHi8VpBrR56KT5hjLRWsFMG+8Fa96lxIKhE0NhERep3XIpgCrGNFKbE3oXL8IU+NczwptGrfhSbtBmMJ0p/wCKSVFIg2YZytxXdtyZMW41O3jHsOAltxKVGdZKe8UCfZSgbAi8k+6vZFgi2guq8JXtPCTb6nrArZxbUAJQ5IvrFiT1vcdKj2Y9Azuc4glILr6rxq1BI2JJIHlFAKzrFIJLeIdAHAnWjy0m1GuqmVKQkHaZJVJ4QdrUmawgOpS7kqJCTEJANvU1uzB1RY+znbqHUpxICZMBxPszb2wbp89qc9vX9SW4NlFMEbG+8jeuZ50wvTqTBKTPGdPK9F5VmJKUMmSkrStN7CY1JHIHeK0eXxmcPTqLoKcLvw+lc+yRwl0Ek+19av2aKjCen0qh5C140xzq0hIlvz12G034VW2lHTM1YO0KPCPKq6EwkAVvTeFnxzi/uJgX0/SkocKWG5kxpqy4gxgz+36UnZA7hM9K0zR0O1v/AIUjkKU5zdraLimmKWAzIHKl+a+JselJNYGhsrbwXqsazRSk+IDpXq42jpLkMRpWFHnVhbcBE1XGo1+Laaefekgb13I42EKVFAqxuqQKifzKQQN6HwzcXouzKiXD4OKmdcgVgvRQWKxHKiAixWKigo1GtHEEm9bbCioms3dIAqBt0KrdVxeky80ShzRxNNQNh2ZYpKE2pDgMH94dMjUE3I4EzCQenOis2xAigcozBTYVpTOojnskG1uF+Y2qXIn4PF0PsY6BZULMzGwECEjpF7UmxeYK9OlvjQ+a5u4bqUlIiIGlIjyqt4nMZ3Wg/uKTUvib9D8i/VjptalOJBKiCraSbVvmzGhOpIsN+cc/851Tca5KbKSm4hSDBBvEFO21CLxj6UlIfcKTaCdQP/nej8TS2H5L8HWMxAdENrIUm44E22PMVJgHNBTzQEK623+E1UP4ktCr3jiPCf8ASn2XZgl0gn2hAkbEHgf9K53FxdlVJM7R2jVGEN/y/S1VHs23K0enyplicYVZShSrnSoTzCVFKfgI9KF7MjxI8hXZuiCxY87QK2HSq4ps6Y51ZM+Pi9KRqRJT50z2Dws2IQU4IgmfD9KWNrAZRPMU2ztOnCHyPyNKsPBabnp8q0tmi8DfHLAaBjlQOaEaBblReOICUjhNDZqnwClmsBhsQOK8fpXq1xCZJivVxnUXbEbmssq4VPjMHK7f5tUbKNKr16CtM4nknawYTc1q84BWXnutLn8RRoxpi8w4TWUJlM0G5hgui0WAAoqIGaNg8a3IrdSqgWaNGNe+g3pDneCHeJWBsfgacroTGODTWBQvzfDam7VW3cetCQhKSU3kgSRJvargysLTFA4nCBNLJXlBTrZRM1xCyUhLZIUk+Jwk6DqiNIt1E8atznZRltuVp1EC8InobJE0t7QEFhR/6akrkcUhY1g84En0q6YtUTHH3REz8a55LOTs4qawUdzsnh3Uq0pKAnxGCReDBg9DVafy1EkMvbflWQPdO9dGzrS3hlFIkq3gVUsrKe6MgEUuV6X+JNFHzLLSmYsRfe58hcEeRoLDK5GD5x6+dWPtAnvXGmmkysnwAR7RUlKQPU0ZiPs3xQeDJU0VmZIUYE7zIkkX2meFUWVk4px6ywXt5xX8Dw+uyi3J4G7irkdZFGdnWiFJtyrft8gNYNtsbJS0gddOlP0+NTdnU+JNO1kmngKzv2j5ClS0SUjqKa5z7avSloA1onmPnR9M9Fh7SJ04JX7T8jS7AKHdtT0+VG9r1AYJX7T8qCy5SQhmdrfIUJbMtDjGJEJnnQebjwDzo7HRqTS/NleEedLNBhsUhIE16tHZBr1ctHRZefvUEml+OxkmRVUTmuKJugimOBxK1WWCK9OUcHCpEy82kxWVSraoluJB2+FSIxXKnjx2rA50bttFNboUSaBxGIUdqJy8FQ60Xx0ZTsLUuoiam+5q5VhzBq5UvU3YFdNA4tEpIpn92VypHn2aN4dJLiwDbwyNV9pE29aVp+hs3wHg3ot5oLFUh3t6gBRDbhSNiYGozACac5R2pPd94tlSVC5bBCyRwKSLE9KXukN1vJBmOFLa+6UJC/CfVJJT0kGKdZCvVhEBRlSJaVPEoOkH1TpPqK2zJpDn4li08myju24SO7UeV4SeRFKMPjywuYPdue0NyHEeFQ/eIIg7hPlXJK2dfG+pJ2gxUNltStIvwXaBaJFVfDeFtQ3FzqHP1Aqz51iwqClwabmx4cfKqJmWeaypDc6bgq3v0+F+tI8nV3SQDlGdtMY9rEOpUtDayoBIBMNhWmZIAlYBk7RXUcPii7jELsNSEqgGR4khUTAkX3gVybKMu/mElQC0MlqUkSlR1glKuYv8a65h75gq3Tyq6eKOGd22yP7UHoabE/nR/wDYUd2edAUnrSH7V3TDSea0097NMyU+VUl+RNaJs4d/EPmKDbA71E7SKkzdf4x86ywod6gm96y2Z6GXbmPuS4/SagymNDOrkPkKk+0BX8mqOVRZQoaWQeX0FB7MtDrGtStPQUDmzfh9aMxR/FHlQuamQPOhPQY7E2qZHKvVHhz+KseXyr1cxYvasInlUSsEOAotbJmsxXp9jzxazlom4qQ5ajlR1YNFSMAfw5PKsowoTtRlaO7UykwUahyvF8caw2JFJM9zgJBSg/uV5zYUnJNRVjwh2dEGc9q0hC0olNoC+N/zIB5f3Dhxrk2YvKeVrcJWpR1KKok2sZjeIqx9olxh1O8NQQP3qlPwF6qv3mXLWACfkK5Yyctl5QUdB+CYScQwk+yCVmYvpTb0BNWV5CbhJBCZj9pNx6K+dV3JcIHcUNR0gNSkndZKvEEg72Hxq24rDIQjUkG2qT+YiPFvb/ipytMpHQJh8cEJU07KW1BJ1EjQFKVAAO4JIEiORrZDsvutLSSDpX4hZSohSkweYnmDSjFZG5ikquoIiylASRayUjYf3G5o7FO620mYebgpO2u0aT5iJ6350ikVWHYv7QdmgRKFr8jCvco3qutZYQoJQJUYAB21R4lHoOVWvD9qGlobcJK0rUU6E3XKY1agNkieG/CvNmXitaENS2VSBBAJgjkkAJF9zqrSTCnHdCbMEJwuH8MBUwD+ZTsyFdSPaM8hRfZzto53pccQFqtJB0crnccDVNz7MlYnEFVwhHhbQeAkSTyJpzk+FPdqUAZJHuAk/E0ruLwImpLI57ZdokYstLbsELGsE3SZjp8quPZfNm1KSgKMqB0kpUErIBJCFkaVGATAPA1znFYDvG1NkRI34yLjbrTb7Os9LjjWHfcjQoKandxaQS22VGw0ySBuqAOEG0J9nYk49cFvzRX4p/dROCb/ABUWmg8afxv+4/KKZ4BcPJtNVjsk9G/2hEfdFeX1FR5I4CGp/T9BWftGX/KnrHzr3Z9I/CB/Tas9mMZznATiEpB4bVLiMVqApJ25xbLDwKyEqiQT/nWh8izfvuMnmOVSk3dFYpUM8P8A1F+nyr1Sttwo9a9U+o5Yl59FRqz6kmKuusqrs7HH0Q7GfV49oQOFIwsVo64INbuw9EPkdogaz/HhVdYUIrLq7GD5cb+XGj8jN0Xg0xnaMrWlpqxMlav0pSJUByMceopYcs1tSs3Imx58zU+S4MMonVrLhuQOABkX6kk+ZpYnHANiD4SCgj9K0kR8vcahyyTZeEaVIX9pMMlWXuIH5fxBz1IIN+sA1QMKoKUq9ifeBwvXTccsFlauCkknziFD1rlWTJ1nQkElXhHqoAesUF/AJhz+McViG1pSoIQdSTsIQYISeNxE1bmsxViIVqASR7KZvPBRO++1L/tBxCMMhtKCO9goAiUwEpEngLi3MyaU9jcqfaUpbgIBvpV0HhtzP1peTVjceMF0XiilIBJjgOcW9aEZwQeSvXKdot57/wCcaY4JRMFQEkmdjbZKegEbVFjsOFggHSoXEW23HXbbkanSZS2hQt91HgDbZ07QEptG8Rag38G4/PeLDaYuEmSUnlFgOt/Kt3H3mrAtq1STa/ry8vnTHDlOkKO5ABtbhaL286H+hwkc9bwgU+W+GpQ9ATt7qtuVpDUoJJkggnYDyFVjJkheKUTMSs2MGJ4e+rNi7JDgOpI8JncefMVuRZE41gLxgI/ppK5SZKRsTYesVzt5JSopuFIVE7EKTsehtNXlnGuSgtEQfavBg+tUnNnycQ+CdRUtRt58eAiKbjByHSuzGdKxTaVLILiVFKyOJgEKPUjfqDVwyqS8OgrmHYIKbWdUQpQRvuqJsOP+9dQyie+ty+tdHG7IyVIj+0MywBzIHxFF5C2NTYO+m1C9vDKWxzWn50ZlSQHU/tEU0tmOW/bu7/MNjkD8xQf2RvqK3UkyABHSZrH22OTjAOSfrUf2QK/Ed8k/WkloaOzqrI8Rr1eZ9o16olTy9zWFNGJoheVq1SDROIZUUQN661FnK2JEuCd62MHjURylyTXv4I7MzQ6sa0TaRFLnsVLulJ9iyvXj77f80zbytepOo21CfKRPypXl+CCVrUtQSvUoKn2SCokJPMRBBFR5E9FeNrYQ9mTjbjSECRckHYczPCl2cOOMPFzQEtu6SqPEkKn2o4GiM7y8qSlxsBYSdpg2NwCN/P4ULmK1Lw60hhU6SQJXvEzHOoU1gta2ZdxGpvEspuQApA5hRBSB62qldmCMHjW04jcKIJnwoUqyVT+YXO3Hypu1jgwlLjpV3ikFCUD2tO5kcNv+2aXvdoO7d78todUls6UmwQRcRa6rHzE7GKpG2Sk1ZdMzyptThccSHFa5TIkI4W628tooh5GiT0Gmf1RCfiapeR9pHHYSv+prMjhCiSIm8AW9KtWaY7UsJGyYPmY+k/GswxwbYtfdpSdxb4fOgMTnAO4MwSY6C/vplj8UlKQFpJBA4AxaeNLHlsqEhMKEg2IkeYqcsFI5AsfhGsQkJIKYi+xsqRF70v8A4gUNrCpKRDaTN50kyfdHrTpLaVAx4VQdJAmeQIO9VLN0FLagf+sT692Jj1JNNCPbZLmn0Sr9kPZVP4qieUes/wC1PM4e0tmPzER6qBpV2XasSTFxwG/rTXGs6loSPZBAPuMVOWy0MRNcEyW4Bty6jmKrBSDiXSdg4tR9DP0q/YAhSdJ/KSk+hj/SucJxSRiHFEHQXVTEExqJAE23A9JqnEtk+R3SOj4PAFGESP8A3I7wcwv+p84HpV47NYgPFLqTZaUkeok/6VzQ5y4psuFJTYJBBOkCLAAjc+dXT7Ncd3rVxpKfDHxH191PxSuVC8kaiNO2RlTI/vTTDAAd4OYA+VL+1Ul1kf3fQ0dgVDvD5D5V0vZJaOIfa8/qx56JH1qX7JP6znkPrS37TnJx7nSB8KY/ZGf5hz9o+dSloMdnV1oPCvVs0qVkcq9UixYy4JrUqFDN41KiYrBxiZiu7scfUlUKzFQHMUgxWVYsVrNRl5Y2Np4+lp6VSs6wygolKSqASQneBeRzjh61acZiASmORn3gUizwQ0pdxpBUY3gXtFcPLP7nXxRqJtkuPD2GGnwx4bQbxOx89qUZvjXkeFCQSRAudA5kgeKP7fjSnDY5YV3jS9BVHeosbfrA2J4kdakbzQ6wSsEJlckQSAZNxWuw0VwYVRWSuVLnxSbkA7CdhwA5VjTpJBHMRyHT4UdlWTuLaU/PjcWpYQeCSdQHrNCZi3qSVidYA0+/xBQ5R7qtEi8AZcU04lxG6TPmNiPdTzIsxLjgUoxqmBvxtSh1olCSnxcFD8ySfZMC5B29OtC4fE90vUNp4cDxH+cKnJDRl4dLxeKbKhrEiB1qMhi8QJ8xVQwnaxDjqUqQbkI1BWxJgSmNpO9Wf7lbwhZvY2IibefnSSTKxaCVYdsIUpKhqCSRcGLcq55mOOW+BrgeNcQItITJ62NXt5oNIUpSgFAEgbTA2nnVHxKjiH+RJjiQLX8+NGOFdCcit0MctYCUDbxbjzEn4GpvuchTpUoQjSlPAyoQZ6WgVGw2RAHspsSOfCjczclHhEJiPOB18q528nRWKB/vZbeVH5tC/eIV8jVTwLJUFeHVKiY4C/E7C/8AhqyY6CAvUJbSpKvQa0+/UqiuyuAa0agklQAJBkp1K4ehqsJOJKaTAnQ+ttCV/kEiLC1yonidhNXn7NmlNuqC7d4jUOcpMyfMKV7qDwuE1KKnAAkcOf7jGw5CmGRYmHUOqESu876T4b9YM0YL7KTBN/Wh52jB79rz+lG5cAVrPT6ULnRnEtiZif8ASpsu8KnfL6V2enP4fPvb9yce90V9BTz7Ih/MO/tHzqt9sHNWNfP95qyfZD/6hz9o+dSYy2dYYR+Ir0rFSNf1FV6lKAT2cpTKETNRYLFyozNRd2kKtWQkJ2NUslQXiMSUnagXM0UTas4hWqL2rGFYSTvStjJFhQptDDa3UmSmZkTck7SJ3FVXM84LhhhCoSfbV4UkHnFzynjyq05hlKFtNr061BCABNoHTiaUYxhxEpCDAuYEJ2m/C1c/JkvHBR8YCILim06eOxEdREmlqMCXXFFqQkphainSg3kgcgQInqauSsuSFNnQjUqVEkTEqgET0BPrQmb9llYpanTKVGyEnw2HHokCJHGligyaD8oxCFjUniBbkaW9qcsgKdbSdiSItMWV0HA+c0FkeEXhVaHSIJtBlJPHr6VbGnARzBt510RZCRzfDvlCtrGyhwg7if8ANqExuFSghIJUhSZ1bkEGJtz5dDTHtHhUtPaEOBSbmBwOxQT0ifIiosjxSEuFt6O6dso8j+Vc8IPzp6EKu04G3tQuBJHKY+P+9G5XjHlqCW3VpMXKVKAE9Jg0TmOVd08psp13mwmRvIHDbV/5DlW+JYQ0W1BKUpWkXRcalRYmeUW86zQUM8XnCnQUqdSpTN/CIufDv+brSzLBrcSCYFpVymxMDkAT60HiMAQStMgRcGxOxsBsPOpcseKTcg8YBBjmCPKpSj1WCkftJWWxrCS623qIStSE7FIhS0jVfofiKsXbDL2MOlAClhRUD3c6yUCylExIiRuTM1VMEVl5PNOnRqIAGiSDKjAgpt6VJm2ZOvOlTxCiBpTGmAPNNpmlqoNtFZtOdReAPOMOpsPLOz0LA5AEog8zei8rbCg2hlZSu5VcpEC4kcT0oftxiAlttINwhoGOZOuPdFTdnMamylwp02TqtCeXmfpQaFQ4xeNcbWlLgBQDJKRAPU+XKt8Zm4CkpC/CoW0CT5nkBHCpUMqX7Xi+QNajIO7UVtqSgkbFOoTw35mKXIcFnS/rfaXMhbYVPPrTwABDh4wflSZtX4zaRfSgD3AA/GmT7oDbvQH5V2J2czwfNmfLnEOn+9Xzq3fZD/6lz9g+dUvMVy6s/wBx+dXX7IB/MuftHzpGFbOqrX+JWaixKYWTXqUohU7itJiOP1rcKSqxsaLewV+FB6wFaYk1SiVk33aBG4rRGDP5bdaJU/Ag2qNhyOJrUGx5lmKJa7tQkiyT68+BG81jMGitMSCgribjXxM9Jn3UCxmAAjjWXs21AJPhKdqnODq0PCWaYx/hSBJKEzxk6rcInyFJcwxcuhGlUH2QNnDEwTwPQ8qbZa4pf5zAi1iCDzmoc0y/SQ4geIEEgfmEQZA4wRfpSJ2hqyLcR2caeSkKQUHcRAUkWmCJi1KO1eXPMsOKwhukCExJ07KKOatrX41ZcN+JdaRI2F4gpmbmD51BhUolWkaRKvIxAKhyGwqiYjRxXC47XewWCQeFzuDPBWw5GpnVJJi4+fIj6VZ+0vZhLii40ChckJOk6XUzsojY8lcbTVWy7J1KJ1q0rBgIV+ozAUeBMG+1P2VC9WYzDGLcACU2T4UrKjrtvN4PrROGdAaUSnU3uQDdC4iQD+UnltJoQpIkKtchU2gixny2oRs6dTZVAWCOdtx50QDtnEICXC4VARpSrYbbxxKZj0qrMkocASdV9IIO8ngetHv5W6SEGVADw6fz2mUybwKJ/gyS1CR+J7STNyRunoRB2rPOAL65Q1YdeLsEErQDaBZLabkgWtx8qkwTpUrUbkrJPKdVKMtzR4lS4lWkoWSJsdyeRPWnGVoPgJm5PTa9R5JNQUU3vXhaKuTlS/v0VdqcQtxyFfqKrDgnwyRztUuB8ZlKh4Yjz+hqFtsuPlRmx0p30ybmYuYHD31blOLS0lCmdJQUrBRBbKU3PisoK8xSNWh06CF58pKZS3A/UohIPlzqbKc1XiFAACQZNoHMC9zYb0ufeTiIC3ITPslAiTt4gbW5037IshvEQlSVpKFL1SCSSpIg8oBj1oLLNLCLBl4UHvEBMDajs0Vpw7yuh+VZZQC4VelQdpXNOCeP9prqWMEG7PnHEmVHzNXn7IFxiXJ/QPnVEdNzV7+yIfzDn7R86Rm9OtuDVWalbTFerDCjEZiBITB4Uo/g7nea9Vztypw9laCom9bOMeEQqqK3sngGdwaiBqUJrfD4AW8VRJS5tE9a3T3gMgVmYjzDAr3Qb0vKnSTqEGjTjHtXsxVR7U4rEvOFlCVlSrWEAJ6efFRo1YNDlntonDsOOagpxHspkgLBIACT18W36as2Q9ucPjEa0FSIspKxBBMR4hYjhIPpXMMR2X/mGW31nxBS1lFglCUyrSTIJkRqI+ECrbhMNh8O1+EQGl6CFkggpI9sqJ3+tc/I0i8FY+zHEHvFBFgQEjlGkAx0tUbOLQykqcUDAiBck6oShI4kqO3+9I38S4i4X3rZB0mfEI4EcfTmCDQOMwi/6jQUnYgLAOhWqQRzULi+4NTaccspGngtbIW6dbgAnZIMhA4CeJ5ml+ZZKhZ8SATz422vTLJcd3rclOhSbKSLjzT0NEgAzNXjJNDuKObZ52XcT40AqA9rnv7RneJ35VVnWSSQbKSTHQ8f9a7ivCJWFJMEKSQQeI2Pzrk3aLJVsLm5HA808J/uFvMU9o55xpg+T5lpKNcAoIV0t14f7mg3MRpcK2ZKVHUBdXHn6m1D4lAPi6QUjr/k0KjFKakCDxE8uY5UJWTVWMGsUouKIQnUYNgZm+1+vwqwpxJSyCRKzYCLk7QEiqxhszWVAhKQQZ43+NXHKgkoDilQra4gAydgfnXPK28suklohynIQBClFGrYWClARqJna945VbcuwxKVJcOuVEibQDEAUoe8TjbaVDUCVEjgANh1I4U2fWoI1InWm+nn+pJHKggiDHZ2oFxIgo8SCCASbEXJ48aJ7KIDakLm/jCuoIgD0IFV51XiNvMc+vnVw7PZNLAUrYk6eo5++aXjTlIM8RLDl+YTr40v7SY4nAPSINxReHYCLCkPacrLCgT4SoD0rrdo5kcaeRBNXf7LELTiFGCJSN6Cx/Z3xApNj/zVr7IrUXgkgCEztvU7GpHQ1TXq8V3r1OA862L3oRRg8Kw66JMn0qVlxJFXJkDck7UUlPOs6OVeSyDvWCbKAqKEmfjUhF6Cxj4bSpUWSCpXkBJ+VABWs2y9T2IW8lQ0tI0QeIKCpcHn4h7qk7Odng/leEVGvSSdP6il5cgzuZFJVdqHVlOHwaA644CtaxsdZldzZKBITJ/TXQslyvuMKwlXhS2iCNUStRKlQeJ1KJmo8misNkrTTbgGpIMCIUkSn0O23ClmdZaqfwlrAIvEKI/8gbUc7mDSVgFaTqAkkgmZA3/zatMRnOGR7T7abkXWBcbiZ3HKpNKSKW4iFDOIw5BltVphQ0EjkdNifQUajPG9l/hr/TvMCZT+oRSp/NUhaj36FAk/nBETNr7VE9mrEoWVtakyJ1J9kzaRzqcX1ZSxjic67wp0CCbzzAsY69KGxGJbxKFsO6e9AJEfnA/MnkRsU8PI0rfzDCuT+Mhsj2hq8KxG9juOe9AYrJrJfbfJKQChQMyQCBCjfnVLM5CFWSONv9zBXPiB2hE7qOwi4NQZnkx7zSgayFWgi6SOXQ7z7qupxynW4chDgT4wCCFkfmTBt5cD0pHjcOEEuwZkBQEaZm6lfK3OrJpnPJUxPlrKGVfiJ1KmIGwvtf51bGWVvFKAjQlMG99IPXa/Kq3icMiEpBUolJInfSDcBXFSffW2V5timrJWVomBMKKZ23uKlKPoyn4WhzLkJCwfaRfUn2iN5Inff3UVhMV3rCtRkgKAUJBMC08ZNIcqxKgYN1OhQgSVAidwOpirBkWUvhoBSO7uTK7G8CdO9TSbHckV3BYJTziEJB1E3I4JEaieUA10uISEoQQlIAA6AQKgyTK2sMk6fEpXtKO6uMdEzwpr31dHHx9URnPsKHEOGQE1Xs8wau6IWTvMD4VbXnzNqGXlpd4WqtCI5XiFrbXAJUn5VY+x2J1YiekU3zrI9CTAE+VV/sZhFIfWtVrwBU5IdHTVKg16onV7GsULMROMpCvZrcEDawoEZlLhSa89ix6VTsJQarFBO1QffSeQpQ7ifF0obG4/SBfjQ7BobOYlRVM26VjFqUptaUm6kkCdpI49Kjw6Bp3tUpxQoWahH2MyJeGSsuQFuG+m8IF0pkdSTar+pBWwkJtN5G4EkW61WVY8zTPDZeVJS6+44Gkg6WQrShRUfbciCronbjSyyNHAiznEJbHdYcSuIU57SgTvpP6+vCaqmOwS3GA0GyktFbqSQUgg2Ujb2jNq6LjcGB42wUpMEabQfIbUhzQrEr7wXsZSDE2moNUPsoWMyx5bMBh28GdBIiOMf5agS0kQCmCNMgpg+2Z3E7TXRsqzNxkBEFaRw3844g9KNdzBtTqXLmARtBmeNMmqA4s52rJHC2tQbVp0G8QNt77ilr2WOGERqPdQIM3kRttua69i8P3x0pj2dQkSDcCJi1qAwOkA22EXuZBgj0orDBRy/A5K404FE6VoOw6bg+lXbDZc46yH0tkoUdMcVX0nSndQm08qa5rkba1DxKkkxZJMcTYWA86bZEtaWggxrRDTcG2hInWeX/5NaLaeSqhGWDnmKacZcdQ4UgydOqNSSU/o4wIBjcEcqDQS0tJIBSqNQBmCRJH1qwdtMK0vEISn2ynUsg3lBAbUJsn8wgcN6ruYYY6FKb0lNgVSZ0gzMbAjaeVV2iT+rou/ZzEA4lwIQAO4bXrjdRUpKoVvcaZHNNWcA8SK5/2DxS9Skknu44g2VEjSTuCPjNXYR+qKKdAkshZHlUgNCpAn2qkKAT7VNYtGX8YBuJ8hRDebCQmDccqiCRzrZMDlQCR5gAo3NL15ePyQOdHuKE14YtCTFKzE5EJHSsUOvMZMV6gEriXoUepNSd/elqlEORHGinDf0oBNkuTNDvYfXY7b1lp0AkVC8FrUAmQOfCgEa4Z3wxWO8rXC4bwyVARw41EVoCSdVxWNQZgGwpxCT+ZQB8pq25nmLQVoV4lgp0oT4jMbwNh51UcswhduhRBHLepuxeMCXcYhagotlKkqAg6V6pBJ3hSfKs7qwqros60koM/hzsLH/wCPnNKF5UHArTe8bDSbXgcRTjFHu2ySoAEQkwSqI2A/MfLnS/DNlbY9oCNp0mOoTf48aDzhm1oqGPwim1EA3TAHpslR5cjuKLyh5K1qC0yVJ1Sfa69D59KLz7A6Ua0BNrK3mDb19aS5ZjZSCDJBte4j2kKHAwfWkrI94LFhAW3IB/DINjFlWofFMwtSkAGZJTteDdPnyqQu6iAYMz7xfehsc84lR7tMgJUSd7gWF7bEn0osUByfFq1uaxOwJFzvISDyjYVI9rbe+8hI8KSNJN9JSZMxAVc2rTBqU2lS1/01kK1cPEBeBsPlUPaNXgSJ4mBO4jc84pfA+4FmIwSnG3MXJTKwkgQSEpgyJEACbz1Nq3LQUIIBB57UrexCg2UA+Em4O17E+6m+HagC8iBHup+OXgnIvSvtvLwTn4alEKWnwG6VAGyByO4FdFYBWBaCQDB3FhY9RVMzzuwgzeIO03JgfHjTnL8YpTDZBBOm5uPnxG3pVHgRZHhXFq2bd40tAUrxAieXOtmsx4EQRQTC0MHcRasIeJFCNrKz50WtvTaQfKsY27yo1rryjURVPyo0A3ac8Q9a9UziAlSQNwL+6vVjC8smTIvNENspPteE/OjcKJBmp+4SeAqnUAiSzBgCTWW0kjRYR8KYvIANqidwibHSJNK0MLXwAtttJkgeJVN8OkIQQWwsHjahAwkGwipA4dpMedCjMmy3EhrUUwB8qA7BNoXjMUoqF+7Ak+IhOpSgAeGoi8cKkZaEGjsmwiDjFykHS20BImAVyQJ6ihJ/WgL8rLNjsHqJMibRM7g+z+00O/hRo0RCY57cbHzorEOHUBwCVHYbjY1XDjlyBqsTewO5vQpDsBzwrSAgqBTwt4rc+dUrFK7l0LB8CyEqPBJ/KbcJ+dWrNlnvFJnwpJgct9qUuYFCmHSpM+Enc1KWx46GGU5gFxrOkt6jJNoun1EXps7mSdFiOF7BPA3J5jlNU7Ik6mVlUkhLUXP6lUShwrHiJIFgOAFzAHoKzkaizpdbKCm2mFCOgnhyqnY1gIcIBlBjSZncTFSuOESoHxWE8YJMxyorBMglZIkpAI6GlbsItOXKVEgpTcyRG1PcDgAlGlVyoAgjqLR5UB2gxagnfcXsOtOcsEttniEpj3U0FkWRDhMO02FsqTq1e1O5ngT/AJFLcn04fEKw6zLbt218lH2Qf3bH+4dasr7Y1TG4qt9psOkpmLg7/wCeXwq6ySeBo3l6kmBuJ/yKy7hzGwB61js64V4JlaiVLLYlRuTc7njQucuGE3pWsBTCm1DflUzLov8A5FJwshIg8aaj2fSgjPZn74lN9U1tg8UFLMRAvNa4lsaRYVAvwtK02kjasHwi++qcd8J8IJlXMwbCvUPkJnFlJ9kJkDhNZp6FP//Z"/>
          <p:cNvSpPr>
            <a:spLocks noChangeAspect="1" noChangeArrowheads="1"/>
          </p:cNvSpPr>
          <p:nvPr/>
        </p:nvSpPr>
        <p:spPr bwMode="auto">
          <a:xfrm>
            <a:off x="63500" y="-1074738"/>
            <a:ext cx="2047875" cy="22383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2064" name="AutoShape 16" descr="data:image/jpeg;base64,/9j/4AAQSkZJRgABAQAAAQABAAD/2wCEAAkGBhQSERUUExQVFBUWGBcXGBgXGBgVFxcXGBQVFhUXFxcXHiYeFxkjHBQXHy8gJCcpLCwsFR4xNTAqNSYrLCkBCQoKDgwOGg8PGikcHBwpKSkpKSkpKSkpKSkpKSkpKSkpKSkpKSkpLCkpKSkpKSkpKSwpKSwpKSw1KSopLCkpKf/AABEIAOsA1wMBIgACEQEDEQH/xAAcAAACAgMBAQAAAAAAAAAAAAAEBQMGAQIHAAj/xABAEAABAwIEAwUFBgUDAwUAAAABAgMRACEEBRIxQVFhBhMicYEykaGxwQcUI0JSchUkM2Lw0eHxU4KSNEOisuL/xAAZAQADAQEBAAAAAAAAAAAAAAABAgMABAX/xAAjEQACAgIDAAICAwAAAAAAAAAAAQIRITEDEkETIjJRYXGB/9oADAMBAAIRAxEAPwDt4NZpVg8Qe9IJ9qmtBOw1R6vV6vTRAarWAJNL1PlZ5CoMXiitcDYUUy3AoDaJWrVHi8VpBrR56KT5hjLRWsFMG+8Fa96lxIKhE0NhERep3XIpgCrGNFKbE3oXL8IU+NczwptGrfhSbtBmMJ0p/wCKSVFIg2YZytxXdtyZMW41O3jHsOAltxKVGdZKe8UCfZSgbAi8k+6vZFgi2guq8JXtPCTb6nrArZxbUAJQ5IvrFiT1vcdKj2Y9Azuc4glILr6rxq1BI2JJIHlFAKzrFIJLeIdAHAnWjy0m1GuqmVKQkHaZJVJ4QdrUmawgOpS7kqJCTEJANvU1uzB1RY+znbqHUpxICZMBxPszb2wbp89qc9vX9SW4NlFMEbG+8jeuZ50wvTqTBKTPGdPK9F5VmJKUMmSkrStN7CY1JHIHeK0eXxmcPTqLoKcLvw+lc+yRwl0Ek+19av2aKjCen0qh5C140xzq0hIlvz12G034VW2lHTM1YO0KPCPKq6EwkAVvTeFnxzi/uJgX0/SkocKWG5kxpqy4gxgz+36UnZA7hM9K0zR0O1v/AIUjkKU5zdraLimmKWAzIHKl+a+JselJNYGhsrbwXqsazRSk+IDpXq42jpLkMRpWFHnVhbcBE1XGo1+Laaefekgb13I42EKVFAqxuqQKifzKQQN6HwzcXouzKiXD4OKmdcgVgvRQWKxHKiAixWKigo1GtHEEm9bbCioms3dIAqBt0KrdVxeky80ShzRxNNQNh2ZYpKE2pDgMH94dMjUE3I4EzCQenOis2xAigcozBTYVpTOojnskG1uF+Y2qXIn4PF0PsY6BZULMzGwECEjpF7UmxeYK9OlvjQ+a5u4bqUlIiIGlIjyqt4nMZ3Wg/uKTUvib9D8i/VjptalOJBKiCraSbVvmzGhOpIsN+cc/851Tca5KbKSm4hSDBBvEFO21CLxj6UlIfcKTaCdQP/nej8TS2H5L8HWMxAdENrIUm44E22PMVJgHNBTzQEK623+E1UP4ktCr3jiPCf8ASn2XZgl0gn2hAkbEHgf9K53FxdlVJM7R2jVGEN/y/S1VHs23K0enyplicYVZShSrnSoTzCVFKfgI9KF7MjxI8hXZuiCxY87QK2HSq4ps6Y51ZM+Pi9KRqRJT50z2Dws2IQU4IgmfD9KWNrAZRPMU2ztOnCHyPyNKsPBabnp8q0tmi8DfHLAaBjlQOaEaBblReOICUjhNDZqnwClmsBhsQOK8fpXq1xCZJivVxnUXbEbmssq4VPjMHK7f5tUbKNKr16CtM4nknawYTc1q84BWXnutLn8RRoxpi8w4TWUJlM0G5hgui0WAAoqIGaNg8a3IrdSqgWaNGNe+g3pDneCHeJWBsfgacroTGODTWBQvzfDam7VW3cetCQhKSU3kgSRJvargysLTFA4nCBNLJXlBTrZRM1xCyUhLZIUk+Jwk6DqiNIt1E8atznZRltuVp1EC8InobJE0t7QEFhR/6akrkcUhY1g84En0q6YtUTHH3REz8a55LOTs4qawUdzsnh3Uq0pKAnxGCReDBg9DVafy1EkMvbflWQPdO9dGzrS3hlFIkq3gVUsrKe6MgEUuV6X+JNFHzLLSmYsRfe58hcEeRoLDK5GD5x6+dWPtAnvXGmmkysnwAR7RUlKQPU0ZiPs3xQeDJU0VmZIUYE7zIkkX2meFUWVk4px6ywXt5xX8Dw+uyi3J4G7irkdZFGdnWiFJtyrft8gNYNtsbJS0gddOlP0+NTdnU+JNO1kmngKzv2j5ClS0SUjqKa5z7avSloA1onmPnR9M9Fh7SJ04JX7T8jS7AKHdtT0+VG9r1AYJX7T8qCy5SQhmdrfIUJbMtDjGJEJnnQebjwDzo7HRqTS/NleEedLNBhsUhIE16tHZBr1ctHRZefvUEml+OxkmRVUTmuKJugimOBxK1WWCK9OUcHCpEy82kxWVSraoluJB2+FSIxXKnjx2rA50bttFNboUSaBxGIUdqJy8FQ60Xx0ZTsLUuoiam+5q5VhzBq5UvU3YFdNA4tEpIpn92VypHn2aN4dJLiwDbwyNV9pE29aVp+hs3wHg3ot5oLFUh3t6gBRDbhSNiYGozACac5R2pPd94tlSVC5bBCyRwKSLE9KXukN1vJBmOFLa+6UJC/CfVJJT0kGKdZCvVhEBRlSJaVPEoOkH1TpPqK2zJpDn4li08myju24SO7UeV4SeRFKMPjywuYPdue0NyHEeFQ/eIIg7hPlXJK2dfG+pJ2gxUNltStIvwXaBaJFVfDeFtQ3FzqHP1Aqz51iwqClwabmx4cfKqJmWeaypDc6bgq3v0+F+tI8nV3SQDlGdtMY9rEOpUtDayoBIBMNhWmZIAlYBk7RXUcPii7jELsNSEqgGR4khUTAkX3gVybKMu/mElQC0MlqUkSlR1glKuYv8a65h75gq3Tyq6eKOGd22yP7UHoabE/nR/wDYUd2edAUnrSH7V3TDSea0097NMyU+VUl+RNaJs4d/EPmKDbA71E7SKkzdf4x86ywod6gm96y2Z6GXbmPuS4/SagymNDOrkPkKk+0BX8mqOVRZQoaWQeX0FB7MtDrGtStPQUDmzfh9aMxR/FHlQuamQPOhPQY7E2qZHKvVHhz+KseXyr1cxYvasInlUSsEOAotbJmsxXp9jzxazlom4qQ5ajlR1YNFSMAfw5PKsowoTtRlaO7UykwUahyvF8caw2JFJM9zgJBSg/uV5zYUnJNRVjwh2dEGc9q0hC0olNoC+N/zIB5f3Dhxrk2YvKeVrcJWpR1KKok2sZjeIqx9olxh1O8NQQP3qlPwF6qv3mXLWACfkK5Yyctl5QUdB+CYScQwk+yCVmYvpTb0BNWV5CbhJBCZj9pNx6K+dV3JcIHcUNR0gNSkndZKvEEg72Hxq24rDIQjUkG2qT+YiPFvb/ipytMpHQJh8cEJU07KW1BJ1EjQFKVAAO4JIEiORrZDsvutLSSDpX4hZSohSkweYnmDSjFZG5ikquoIiylASRayUjYf3G5o7FO620mYebgpO2u0aT5iJ6350ikVWHYv7QdmgRKFr8jCvco3qutZYQoJQJUYAB21R4lHoOVWvD9qGlobcJK0rUU6E3XKY1agNkieG/CvNmXitaENS2VSBBAJgjkkAJF9zqrSTCnHdCbMEJwuH8MBUwD+ZTsyFdSPaM8hRfZzto53pccQFqtJB0crnccDVNz7MlYnEFVwhHhbQeAkSTyJpzk+FPdqUAZJHuAk/E0ruLwImpLI57ZdokYstLbsELGsE3SZjp8quPZfNm1KSgKMqB0kpUErIBJCFkaVGATAPA1znFYDvG1NkRI34yLjbrTb7Os9LjjWHfcjQoKandxaQS22VGw0ySBuqAOEG0J9nYk49cFvzRX4p/dROCb/ABUWmg8afxv+4/KKZ4BcPJtNVjsk9G/2hEfdFeX1FR5I4CGp/T9BWftGX/KnrHzr3Z9I/CB/Tas9mMZznATiEpB4bVLiMVqApJ25xbLDwKyEqiQT/nWh8izfvuMnmOVSk3dFYpUM8P8A1F+nyr1Sttwo9a9U+o5Yl59FRqz6kmKuusqrs7HH0Q7GfV49oQOFIwsVo64INbuw9EPkdogaz/HhVdYUIrLq7GD5cb+XGj8jN0Xg0xnaMrWlpqxMlav0pSJUByMceopYcs1tSs3Imx58zU+S4MMonVrLhuQOABkX6kk+ZpYnHANiD4SCgj9K0kR8vcahyyTZeEaVIX9pMMlWXuIH5fxBz1IIN+sA1QMKoKUq9ifeBwvXTccsFlauCkknziFD1rlWTJ1nQkElXhHqoAesUF/AJhz+McViG1pSoIQdSTsIQYISeNxE1bmsxViIVqASR7KZvPBRO++1L/tBxCMMhtKCO9goAiUwEpEngLi3MyaU9jcqfaUpbgIBvpV0HhtzP1peTVjceMF0XiilIBJjgOcW9aEZwQeSvXKdot57/wCcaY4JRMFQEkmdjbZKegEbVFjsOFggHSoXEW23HXbbkanSZS2hQt91HgDbZ07QEptG8Rag38G4/PeLDaYuEmSUnlFgOt/Kt3H3mrAtq1STa/ry8vnTHDlOkKO5ABtbhaL286H+hwkc9bwgU+W+GpQ9ATt7qtuVpDUoJJkggnYDyFVjJkheKUTMSs2MGJ4e+rNi7JDgOpI8JncefMVuRZE41gLxgI/ppK5SZKRsTYesVzt5JSopuFIVE7EKTsehtNXlnGuSgtEQfavBg+tUnNnycQ+CdRUtRt58eAiKbjByHSuzGdKxTaVLILiVFKyOJgEKPUjfqDVwyqS8OgrmHYIKbWdUQpQRvuqJsOP+9dQyie+ty+tdHG7IyVIj+0MywBzIHxFF5C2NTYO+m1C9vDKWxzWn50ZlSQHU/tEU0tmOW/bu7/MNjkD8xQf2RvqK3UkyABHSZrH22OTjAOSfrUf2QK/Ed8k/WkloaOzqrI8Rr1eZ9o16olTy9zWFNGJoheVq1SDROIZUUQN661FnK2JEuCd62MHjURylyTXv4I7MzQ6sa0TaRFLnsVLulJ9iyvXj77f80zbytepOo21CfKRPypXl+CCVrUtQSvUoKn2SCokJPMRBBFR5E9FeNrYQ9mTjbjSECRckHYczPCl2cOOMPFzQEtu6SqPEkKn2o4GiM7y8qSlxsBYSdpg2NwCN/P4ULmK1Lw60hhU6SQJXvEzHOoU1gta2ZdxGpvEspuQApA5hRBSB62qldmCMHjW04jcKIJnwoUqyVT+YXO3Hypu1jgwlLjpV3ikFCUD2tO5kcNv+2aXvdoO7d78todUls6UmwQRcRa6rHzE7GKpG2Sk1ZdMzyptThccSHFa5TIkI4W628tooh5GiT0Gmf1RCfiapeR9pHHYSv+prMjhCiSIm8AW9KtWaY7UsJGyYPmY+k/GswxwbYtfdpSdxb4fOgMTnAO4MwSY6C/vplj8UlKQFpJBA4AxaeNLHlsqEhMKEg2IkeYqcsFI5AsfhGsQkJIKYi+xsqRF70v8A4gUNrCpKRDaTN50kyfdHrTpLaVAx4VQdJAmeQIO9VLN0FLagf+sT692Jj1JNNCPbZLmn0Sr9kPZVP4qieUes/wC1PM4e0tmPzER6qBpV2XasSTFxwG/rTXGs6loSPZBAPuMVOWy0MRNcEyW4Bty6jmKrBSDiXSdg4tR9DP0q/YAhSdJ/KSk+hj/SucJxSRiHFEHQXVTEExqJAE23A9JqnEtk+R3SOj4PAFGESP8A3I7wcwv+p84HpV47NYgPFLqTZaUkeok/6VzQ5y4psuFJTYJBBOkCLAAjc+dXT7Ncd3rVxpKfDHxH191PxSuVC8kaiNO2RlTI/vTTDAAd4OYA+VL+1Ul1kf3fQ0dgVDvD5D5V0vZJaOIfa8/qx56JH1qX7JP6znkPrS37TnJx7nSB8KY/ZGf5hz9o+dSloMdnV1oPCvVs0qVkcq9UixYy4JrUqFDN41KiYrBxiZiu7scfUlUKzFQHMUgxWVYsVrNRl5Y2Np4+lp6VSs6wygolKSqASQneBeRzjh61acZiASmORn3gUizwQ0pdxpBUY3gXtFcPLP7nXxRqJtkuPD2GGnwx4bQbxOx89qUZvjXkeFCQSRAudA5kgeKP7fjSnDY5YV3jS9BVHeosbfrA2J4kdakbzQ6wSsEJlckQSAZNxWuw0VwYVRWSuVLnxSbkA7CdhwA5VjTpJBHMRyHT4UdlWTuLaU/PjcWpYQeCSdQHrNCZi3qSVidYA0+/xBQ5R7qtEi8AZcU04lxG6TPmNiPdTzIsxLjgUoxqmBvxtSh1olCSnxcFD8ySfZMC5B29OtC4fE90vUNp4cDxH+cKnJDRl4dLxeKbKhrEiB1qMhi8QJ8xVQwnaxDjqUqQbkI1BWxJgSmNpO9Wf7lbwhZvY2IibefnSSTKxaCVYdsIUpKhqCSRcGLcq55mOOW+BrgeNcQItITJ62NXt5oNIUpSgFAEgbTA2nnVHxKjiH+RJjiQLX8+NGOFdCcit0MctYCUDbxbjzEn4GpvuchTpUoQjSlPAyoQZ6WgVGw2RAHspsSOfCjczclHhEJiPOB18q528nRWKB/vZbeVH5tC/eIV8jVTwLJUFeHVKiY4C/E7C/8AhqyY6CAvUJbSpKvQa0+/UqiuyuAa0agklQAJBkp1K4ehqsJOJKaTAnQ+ttCV/kEiLC1yonidhNXn7NmlNuqC7d4jUOcpMyfMKV7qDwuE1KKnAAkcOf7jGw5CmGRYmHUOqESu876T4b9YM0YL7KTBN/Wh52jB79rz+lG5cAVrPT6ULnRnEtiZif8ASpsu8KnfL6V2enP4fPvb9yce90V9BTz7Ih/MO/tHzqt9sHNWNfP95qyfZD/6hz9o+dSYy2dYYR+Ir0rFSNf1FV6lKAT2cpTKETNRYLFyozNRd2kKtWQkJ2NUslQXiMSUnagXM0UTas4hWqL2rGFYSTvStjJFhQptDDa3UmSmZkTck7SJ3FVXM84LhhhCoSfbV4UkHnFzynjyq05hlKFtNr061BCABNoHTiaUYxhxEpCDAuYEJ2m/C1c/JkvHBR8YCILim06eOxEdREmlqMCXXFFqQkphainSg3kgcgQInqauSsuSFNnQjUqVEkTEqgET0BPrQmb9llYpanTKVGyEnw2HHokCJHGligyaD8oxCFjUniBbkaW9qcsgKdbSdiSItMWV0HA+c0FkeEXhVaHSIJtBlJPHr6VbGnARzBt510RZCRzfDvlCtrGyhwg7if8ANqExuFSghIJUhSZ1bkEGJtz5dDTHtHhUtPaEOBSbmBwOxQT0ifIiosjxSEuFt6O6dso8j+Vc8IPzp6EKu04G3tQuBJHKY+P+9G5XjHlqCW3VpMXKVKAE9Jg0TmOVd08psp13mwmRvIHDbV/5DlW+JYQ0W1BKUpWkXRcalRYmeUW86zQUM8XnCnQUqdSpTN/CIufDv+brSzLBrcSCYFpVymxMDkAT60HiMAQStMgRcGxOxsBsPOpcseKTcg8YBBjmCPKpSj1WCkftJWWxrCS623qIStSE7FIhS0jVfofiKsXbDL2MOlAClhRUD3c6yUCylExIiRuTM1VMEVl5PNOnRqIAGiSDKjAgpt6VJm2ZOvOlTxCiBpTGmAPNNpmlqoNtFZtOdReAPOMOpsPLOz0LA5AEog8zei8rbCg2hlZSu5VcpEC4kcT0oftxiAlttINwhoGOZOuPdFTdnMamylwp02TqtCeXmfpQaFQ4xeNcbWlLgBQDJKRAPU+XKt8Zm4CkpC/CoW0CT5nkBHCpUMqX7Xi+QNajIO7UVtqSgkbFOoTw35mKXIcFnS/rfaXMhbYVPPrTwABDh4wflSZtX4zaRfSgD3AA/GmT7oDbvQH5V2J2czwfNmfLnEOn+9Xzq3fZD/6lz9g+dUvMVy6s/wBx+dXX7IB/MuftHzpGFbOqrX+JWaixKYWTXqUohU7itJiOP1rcKSqxsaLewV+FB6wFaYk1SiVk33aBG4rRGDP5bdaJU/Ag2qNhyOJrUGx5lmKJa7tQkiyT68+BG81jMGitMSCgribjXxM9Jn3UCxmAAjjWXs21AJPhKdqnODq0PCWaYx/hSBJKEzxk6rcInyFJcwxcuhGlUH2QNnDEwTwPQ8qbZa4pf5zAi1iCDzmoc0y/SQ4geIEEgfmEQZA4wRfpSJ2hqyLcR2caeSkKQUHcRAUkWmCJi1KO1eXPMsOKwhukCExJ07KKOatrX41ZcN+JdaRI2F4gpmbmD51BhUolWkaRKvIxAKhyGwqiYjRxXC47XewWCQeFzuDPBWw5GpnVJJi4+fIj6VZ+0vZhLii40ChckJOk6XUzsojY8lcbTVWy7J1KJ1q0rBgIV+ozAUeBMG+1P2VC9WYzDGLcACU2T4UrKjrtvN4PrROGdAaUSnU3uQDdC4iQD+UnltJoQpIkKtchU2gixny2oRs6dTZVAWCOdtx50QDtnEICXC4VARpSrYbbxxKZj0qrMkocASdV9IIO8ngetHv5W6SEGVADw6fz2mUybwKJ/gyS1CR+J7STNyRunoRB2rPOAL65Q1YdeLsEErQDaBZLabkgWtx8qkwTpUrUbkrJPKdVKMtzR4lS4lWkoWSJsdyeRPWnGVoPgJm5PTa9R5JNQUU3vXhaKuTlS/v0VdqcQtxyFfqKrDgnwyRztUuB8ZlKh4Yjz+hqFtsuPlRmx0p30ybmYuYHD31blOLS0lCmdJQUrBRBbKU3PisoK8xSNWh06CF58pKZS3A/UohIPlzqbKc1XiFAACQZNoHMC9zYb0ufeTiIC3ITPslAiTt4gbW5037IshvEQlSVpKFL1SCSSpIg8oBj1oLLNLCLBl4UHvEBMDajs0Vpw7yuh+VZZQC4VelQdpXNOCeP9prqWMEG7PnHEmVHzNXn7IFxiXJ/QPnVEdNzV7+yIfzDn7R86Rm9OtuDVWalbTFerDCjEZiBITB4Uo/g7nea9Vztypw9laCom9bOMeEQqqK3sngGdwaiBqUJrfD4AW8VRJS5tE9a3T3gMgVmYjzDAr3Qb0vKnSTqEGjTjHtXsxVR7U4rEvOFlCVlSrWEAJ6efFRo1YNDlntonDsOOagpxHspkgLBIACT18W36as2Q9ucPjEa0FSIspKxBBMR4hYjhIPpXMMR2X/mGW31nxBS1lFglCUyrSTIJkRqI+ECrbhMNh8O1+EQGl6CFkggpI9sqJ3+tc/I0i8FY+zHEHvFBFgQEjlGkAx0tUbOLQykqcUDAiBck6oShI4kqO3+9I38S4i4X3rZB0mfEI4EcfTmCDQOMwi/6jQUnYgLAOhWqQRzULi+4NTaccspGngtbIW6dbgAnZIMhA4CeJ5ml+ZZKhZ8SATz422vTLJcd3rclOhSbKSLjzT0NEgAzNXjJNDuKObZ52XcT40AqA9rnv7RneJ35VVnWSSQbKSTHQ8f9a7ivCJWFJMEKSQQeI2Pzrk3aLJVsLm5HA808J/uFvMU9o55xpg+T5lpKNcAoIV0t14f7mg3MRpcK2ZKVHUBdXHn6m1D4lAPi6QUjr/k0KjFKakCDxE8uY5UJWTVWMGsUouKIQnUYNgZm+1+vwqwpxJSyCRKzYCLk7QEiqxhszWVAhKQQZ43+NXHKgkoDilQra4gAydgfnXPK28suklohynIQBClFGrYWClARqJna945VbcuwxKVJcOuVEibQDEAUoe8TjbaVDUCVEjgANh1I4U2fWoI1InWm+nn+pJHKggiDHZ2oFxIgo8SCCASbEXJ48aJ7KIDakLm/jCuoIgD0IFV51XiNvMc+vnVw7PZNLAUrYk6eo5++aXjTlIM8RLDl+YTr40v7SY4nAPSINxReHYCLCkPacrLCgT4SoD0rrdo5kcaeRBNXf7LELTiFGCJSN6Cx/Z3xApNj/zVr7IrUXgkgCEztvU7GpHQ1TXq8V3r1OA862L3oRRg8Kw66JMn0qVlxJFXJkDck7UUlPOs6OVeSyDvWCbKAqKEmfjUhF6Cxj4bSpUWSCpXkBJ+VABWs2y9T2IW8lQ0tI0QeIKCpcHn4h7qk7Odng/leEVGvSSdP6il5cgzuZFJVdqHVlOHwaA644CtaxsdZldzZKBITJ/TXQslyvuMKwlXhS2iCNUStRKlQeJ1KJmo8misNkrTTbgGpIMCIUkSn0O23ClmdZaqfwlrAIvEKI/8gbUc7mDSVgFaTqAkkgmZA3/zatMRnOGR7T7abkXWBcbiZ3HKpNKSKW4iFDOIw5BltVphQ0EjkdNifQUajPG9l/hr/TvMCZT+oRSp/NUhaj36FAk/nBETNr7VE9mrEoWVtakyJ1J9kzaRzqcX1ZSxjic67wp0CCbzzAsY69KGxGJbxKFsO6e9AJEfnA/MnkRsU8PI0rfzDCuT+Mhsj2hq8KxG9juOe9AYrJrJfbfJKQChQMyQCBCjfnVLM5CFWSONv9zBXPiB2hE7qOwi4NQZnkx7zSgayFWgi6SOXQ7z7qupxynW4chDgT4wCCFkfmTBt5cD0pHjcOEEuwZkBQEaZm6lfK3OrJpnPJUxPlrKGVfiJ1KmIGwvtf51bGWVvFKAjQlMG99IPXa/Kq3icMiEpBUolJInfSDcBXFSffW2V5timrJWVomBMKKZ23uKlKPoyn4WhzLkJCwfaRfUn2iN5Inff3UVhMV3rCtRkgKAUJBMC08ZNIcqxKgYN1OhQgSVAidwOpirBkWUvhoBSO7uTK7G8CdO9TSbHckV3BYJTziEJB1E3I4JEaieUA10uISEoQQlIAA6AQKgyTK2sMk6fEpXtKO6uMdEzwpr31dHHx9URnPsKHEOGQE1Xs8wau6IWTvMD4VbXnzNqGXlpd4WqtCI5XiFrbXAJUn5VY+x2J1YiekU3zrI9CTAE+VV/sZhFIfWtVrwBU5IdHTVKg16onV7GsULMROMpCvZrcEDawoEZlLhSa89ix6VTsJQarFBO1QffSeQpQ7ifF0obG4/SBfjQ7BobOYlRVM26VjFqUptaUm6kkCdpI49Kjw6Bp3tUpxQoWahH2MyJeGSsuQFuG+m8IF0pkdSTar+pBWwkJtN5G4EkW61WVY8zTPDZeVJS6+44Gkg6WQrShRUfbciCronbjSyyNHAiznEJbHdYcSuIU57SgTvpP6+vCaqmOwS3GA0GyktFbqSQUgg2Ujb2jNq6LjcGB42wUpMEabQfIbUhzQrEr7wXsZSDE2moNUPsoWMyx5bMBh28GdBIiOMf5agS0kQCmCNMgpg+2Z3E7TXRsqzNxkBEFaRw3844g9KNdzBtTqXLmARtBmeNMmqA4s52rJHC2tQbVp0G8QNt77ilr2WOGERqPdQIM3kRttua69i8P3x0pj2dQkSDcCJi1qAwOkA22EXuZBgj0orDBRy/A5K404FE6VoOw6bg+lXbDZc46yH0tkoUdMcVX0nSndQm08qa5rkba1DxKkkxZJMcTYWA86bZEtaWggxrRDTcG2hInWeX/5NaLaeSqhGWDnmKacZcdQ4UgydOqNSSU/o4wIBjcEcqDQS0tJIBSqNQBmCRJH1qwdtMK0vEISn2ynUsg3lBAbUJsn8wgcN6ruYYY6FKb0lNgVSZ0gzMbAjaeVV2iT+rou/ZzEA4lwIQAO4bXrjdRUpKoVvcaZHNNWcA8SK5/2DxS9Skknu44g2VEjSTuCPjNXYR+qKKdAkshZHlUgNCpAn2qkKAT7VNYtGX8YBuJ8hRDebCQmDccqiCRzrZMDlQCR5gAo3NL15ePyQOdHuKE14YtCTFKzE5EJHSsUOvMZMV6gEriXoUepNSd/elqlEORHGinDf0oBNkuTNDvYfXY7b1lp0AkVC8FrUAmQOfCgEa4Z3wxWO8rXC4bwyVARw41EVoCSdVxWNQZgGwpxCT+ZQB8pq25nmLQVoV4lgp0oT4jMbwNh51UcswhduhRBHLepuxeMCXcYhagotlKkqAg6V6pBJ3hSfKs7qwqros60koM/hzsLH/wCPnNKF5UHArTe8bDSbXgcRTjFHu2ySoAEQkwSqI2A/MfLnS/DNlbY9oCNp0mOoTf48aDzhm1oqGPwim1EA3TAHpslR5cjuKLyh5K1qC0yVJ1Sfa69D59KLz7A6Ua0BNrK3mDb19aS5ZjZSCDJBte4j2kKHAwfWkrI94LFhAW3IB/DINjFlWofFMwtSkAGZJTteDdPnyqQu6iAYMz7xfehsc84lR7tMgJUSd7gWF7bEn0osUByfFq1uaxOwJFzvISDyjYVI9rbe+8hI8KSNJN9JSZMxAVc2rTBqU2lS1/01kK1cPEBeBsPlUPaNXgSJ4mBO4jc84pfA+4FmIwSnG3MXJTKwkgQSEpgyJEACbz1Nq3LQUIIBB57UrexCg2UA+Em4O17E+6m+HagC8iBHup+OXgnIvSvtvLwTn4alEKWnwG6VAGyByO4FdFYBWBaCQDB3FhY9RVMzzuwgzeIO03JgfHjTnL8YpTDZBBOm5uPnxG3pVHgRZHhXFq2bd40tAUrxAieXOtmsx4EQRQTC0MHcRasIeJFCNrKz50WtvTaQfKsY27yo1rryjURVPyo0A3ac8Q9a9UziAlSQNwL+6vVjC8smTIvNENspPteE/OjcKJBmp+4SeAqnUAiSzBgCTWW0kjRYR8KYvIANqidwibHSJNK0MLXwAtttJkgeJVN8OkIQQWwsHjahAwkGwipA4dpMedCjMmy3EhrUUwB8qA7BNoXjMUoqF+7Ak+IhOpSgAeGoi8cKkZaEGjsmwiDjFykHS20BImAVyQJ6ihJ/WgL8rLNjsHqJMibRM7g+z+00O/hRo0RCY57cbHzorEOHUBwCVHYbjY1XDjlyBqsTewO5vQpDsBzwrSAgqBTwt4rc+dUrFK7l0LB8CyEqPBJ/KbcJ+dWrNlnvFJnwpJgct9qUuYFCmHSpM+Enc1KWx46GGU5gFxrOkt6jJNoun1EXps7mSdFiOF7BPA3J5jlNU7Ik6mVlUkhLUXP6lUShwrHiJIFgOAFzAHoKzkaizpdbKCm2mFCOgnhyqnY1gIcIBlBjSZncTFSuOESoHxWE8YJMxyorBMglZIkpAI6GlbsItOXKVEgpTcyRG1PcDgAlGlVyoAgjqLR5UB2gxagnfcXsOtOcsEttniEpj3U0FkWRDhMO02FsqTq1e1O5ngT/AJFLcn04fEKw6zLbt218lH2Qf3bH+4dasr7Y1TG4qt9psOkpmLg7/wCeXwq6ySeBo3l6kmBuJ/yKy7hzGwB61js64V4JlaiVLLYlRuTc7njQucuGE3pWsBTCm1DflUzLov8A5FJwshIg8aaj2fSgjPZn74lN9U1tg8UFLMRAvNa4lsaRYVAvwtK02kjasHwi++qcd8J8IJlXMwbCvUPkJnFlJ9kJkDhNZp6FP//Z"/>
          <p:cNvSpPr>
            <a:spLocks noChangeAspect="1" noChangeArrowheads="1"/>
          </p:cNvSpPr>
          <p:nvPr/>
        </p:nvSpPr>
        <p:spPr bwMode="auto">
          <a:xfrm>
            <a:off x="63500" y="-1074738"/>
            <a:ext cx="2047875" cy="22383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2066" name="Picture 18" descr="Príncipe Harry"/>
          <p:cNvPicPr>
            <a:picLocks noChangeAspect="1" noChangeArrowheads="1"/>
          </p:cNvPicPr>
          <p:nvPr/>
        </p:nvPicPr>
        <p:blipFill>
          <a:blip r:embed="rId3" cstate="print"/>
          <a:srcRect/>
          <a:stretch>
            <a:fillRect/>
          </a:stretch>
        </p:blipFill>
        <p:spPr bwMode="auto">
          <a:xfrm>
            <a:off x="5796136" y="332657"/>
            <a:ext cx="3096344" cy="2232248"/>
          </a:xfrm>
          <a:prstGeom prst="rect">
            <a:avLst/>
          </a:prstGeom>
          <a:noFill/>
        </p:spPr>
      </p:pic>
      <p:sp>
        <p:nvSpPr>
          <p:cNvPr id="13" name="12 Rectángulo"/>
          <p:cNvSpPr/>
          <p:nvPr/>
        </p:nvSpPr>
        <p:spPr>
          <a:xfrm>
            <a:off x="5796136" y="2780929"/>
            <a:ext cx="3096344" cy="707886"/>
          </a:xfrm>
          <a:prstGeom prst="rect">
            <a:avLst/>
          </a:prstGeom>
          <a:solidFill>
            <a:srgbClr val="FFFF00"/>
          </a:solidFill>
        </p:spPr>
        <p:txBody>
          <a:bodyPr wrap="square">
            <a:spAutoFit/>
          </a:bodyPr>
          <a:lstStyle/>
          <a:p>
            <a:pPr algn="ctr"/>
            <a:r>
              <a:rPr lang="es-CO" sz="2000" dirty="0" smtClean="0"/>
              <a:t>¿Un soldado, es el ejercito? ¿O es parte del ejercito?</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66"/>
                                        </p:tgtEl>
                                        <p:attrNameLst>
                                          <p:attrName>style.visibility</p:attrName>
                                        </p:attrNameLst>
                                      </p:cBhvr>
                                      <p:to>
                                        <p:strVal val="visible"/>
                                      </p:to>
                                    </p:set>
                                    <p:anim to="" calcmode="lin" valueType="num">
                                      <p:cBhvr>
                                        <p:cTn id="7" dur="1" fill="hold"/>
                                        <p:tgtEl>
                                          <p:spTgt spid="20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
                                        <p:tgtEl>
                                          <p:spTgt spid="13"/>
                                        </p:tgtEl>
                                      </p:cBhvr>
                                    </p:animEffect>
                                    <p:anim calcmode="lin" valueType="num">
                                      <p:cBhvr>
                                        <p:cTn id="13" dur="400" fill="hold"/>
                                        <p:tgtEl>
                                          <p:spTgt spid="13"/>
                                        </p:tgtEl>
                                        <p:attrNameLst>
                                          <p:attrName>ppt_x</p:attrName>
                                        </p:attrNameLst>
                                      </p:cBhvr>
                                      <p:tavLst>
                                        <p:tav tm="0">
                                          <p:val>
                                            <p:strVal val="#ppt_x"/>
                                          </p:val>
                                        </p:tav>
                                        <p:tav tm="100000">
                                          <p:val>
                                            <p:strVal val="#ppt_x"/>
                                          </p:val>
                                        </p:tav>
                                      </p:tavLst>
                                    </p:anim>
                                    <p:anim calcmode="lin" valueType="num">
                                      <p:cBhvr>
                                        <p:cTn id="14" dur="400" fill="hold"/>
                                        <p:tgtEl>
                                          <p:spTgt spid="13"/>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2060"/>
                                        </p:tgtEl>
                                        <p:attrNameLst>
                                          <p:attrName>style.visibility</p:attrName>
                                        </p:attrNameLst>
                                      </p:cBhvr>
                                      <p:to>
                                        <p:strVal val="visible"/>
                                      </p:to>
                                    </p:set>
                                    <p:anim to="" calcmode="lin" valueType="num">
                                      <p:cBhvr>
                                        <p:cTn id="21" dur="1" fill="hold"/>
                                        <p:tgtEl>
                                          <p:spTgt spid="206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6120680" cy="6048672"/>
          </a:xfrm>
        </p:spPr>
        <p:txBody>
          <a:bodyPr>
            <a:noAutofit/>
          </a:bodyPr>
          <a:lstStyle/>
          <a:p>
            <a:pPr algn="ctr">
              <a:buNone/>
            </a:pPr>
            <a:r>
              <a:rPr lang="es-CO" sz="3600" dirty="0" smtClean="0"/>
              <a:t>Sólo puede ser eficaz en su propósito manteniéndose codo con codo con sus semejantes. Así sucede con la Iglesia.</a:t>
            </a:r>
          </a:p>
          <a:p>
            <a:pPr algn="ctr">
              <a:buNone/>
            </a:pPr>
            <a:r>
              <a:rPr lang="es-CO" sz="3600" i="1" dirty="0" smtClean="0"/>
              <a:t> </a:t>
            </a:r>
            <a:endParaRPr lang="es-CO" sz="3600" dirty="0" smtClean="0"/>
          </a:p>
          <a:p>
            <a:pPr algn="ctr">
              <a:buNone/>
            </a:pPr>
            <a:r>
              <a:rPr lang="es-CO" sz="3600" dirty="0" smtClean="0"/>
              <a:t> Un cristianismo individualista es un absurdo; </a:t>
            </a:r>
            <a:r>
              <a:rPr lang="es-CO" sz="3600" dirty="0" smtClean="0">
                <a:solidFill>
                  <a:srgbClr val="0070C0"/>
                </a:solidFill>
              </a:rPr>
              <a:t>el Cristianismo es comunidad dentro de la comunión de la Iglesia</a:t>
            </a:r>
          </a:p>
        </p:txBody>
      </p:sp>
      <p:pic>
        <p:nvPicPr>
          <p:cNvPr id="4" name="Picture 2" descr="http://t0.gstatic.com/images?q=tbn:ANd9GcRMaUwTFv3DwrJrOcIn2LHZMFJ09X8PTbgVsXYd6xP77Wl0q8S1gQ"/>
          <p:cNvPicPr>
            <a:picLocks noChangeAspect="1" noChangeArrowheads="1"/>
          </p:cNvPicPr>
          <p:nvPr/>
        </p:nvPicPr>
        <p:blipFill>
          <a:blip r:embed="rId2" cstate="print"/>
          <a:srcRect/>
          <a:stretch>
            <a:fillRect/>
          </a:stretch>
        </p:blipFill>
        <p:spPr bwMode="auto">
          <a:xfrm>
            <a:off x="6372200" y="4077072"/>
            <a:ext cx="2520280" cy="2592288"/>
          </a:xfrm>
          <a:prstGeom prst="rect">
            <a:avLst/>
          </a:prstGeom>
          <a:noFill/>
        </p:spPr>
      </p:pic>
      <p:pic>
        <p:nvPicPr>
          <p:cNvPr id="53250" name="Picture 2" descr="http://t1.gstatic.com/images?q=tbn:ANd9GcSRLpw7lRhnAAEobuRuFaiZPrs4blJZZ7bC6CUk4pTt-pKQYnAVjQ"/>
          <p:cNvPicPr>
            <a:picLocks noChangeAspect="1" noChangeArrowheads="1"/>
          </p:cNvPicPr>
          <p:nvPr/>
        </p:nvPicPr>
        <p:blipFill>
          <a:blip r:embed="rId3" cstate="print"/>
          <a:srcRect/>
          <a:stretch>
            <a:fillRect/>
          </a:stretch>
        </p:blipFill>
        <p:spPr bwMode="auto">
          <a:xfrm>
            <a:off x="6372200" y="260648"/>
            <a:ext cx="2592288" cy="2135883"/>
          </a:xfrm>
          <a:prstGeom prst="rect">
            <a:avLst/>
          </a:prstGeom>
          <a:noFill/>
        </p:spPr>
      </p:pic>
      <p:sp>
        <p:nvSpPr>
          <p:cNvPr id="6" name="5 Rectángulo"/>
          <p:cNvSpPr/>
          <p:nvPr/>
        </p:nvSpPr>
        <p:spPr>
          <a:xfrm>
            <a:off x="6444208" y="2564904"/>
            <a:ext cx="2448272" cy="1323439"/>
          </a:xfrm>
          <a:prstGeom prst="rect">
            <a:avLst/>
          </a:prstGeom>
          <a:solidFill>
            <a:srgbClr val="FFFF00"/>
          </a:solidFill>
        </p:spPr>
        <p:txBody>
          <a:bodyPr wrap="square">
            <a:spAutoFit/>
          </a:bodyPr>
          <a:lstStyle/>
          <a:p>
            <a:pPr algn="ctr"/>
            <a:r>
              <a:rPr lang="es-CO" sz="2000" b="1" i="1" dirty="0" smtClean="0"/>
              <a:t>Hay “cristianos” que no se congregan, dicen: “Yo soy la iglesia”.</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3250"/>
                                        </p:tgtEl>
                                        <p:attrNameLst>
                                          <p:attrName>style.visibility</p:attrName>
                                        </p:attrNameLst>
                                      </p:cBhvr>
                                      <p:to>
                                        <p:strVal val="visible"/>
                                      </p:to>
                                    </p:set>
                                    <p:anim to="" calcmode="lin" valueType="num">
                                      <p:cBhvr>
                                        <p:cTn id="12" dur="1" fill="hold"/>
                                        <p:tgtEl>
                                          <p:spTgt spid="532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0.70"/>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4"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wheel(4)">
                                      <p:cBhvr>
                                        <p:cTn id="2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168352"/>
          </a:xfrm>
        </p:spPr>
        <p:txBody>
          <a:bodyPr>
            <a:normAutofit fontScale="92500" lnSpcReduction="20000"/>
          </a:bodyPr>
          <a:lstStyle/>
          <a:p>
            <a:pPr algn="ctr">
              <a:buNone/>
            </a:pPr>
            <a:r>
              <a:rPr lang="es-CO" dirty="0" smtClean="0"/>
              <a:t>ii) Otra cosa que dice el (verso5) es, que Los cristianos son un </a:t>
            </a:r>
            <a:r>
              <a:rPr lang="es-CO" u="sng" dirty="0" smtClean="0">
                <a:solidFill>
                  <a:srgbClr val="0070C0"/>
                </a:solidFill>
              </a:rPr>
              <a:t>sacerdocio santo.</a:t>
            </a:r>
          </a:p>
          <a:p>
            <a:pPr algn="ctr">
              <a:buNone/>
            </a:pPr>
            <a:endParaRPr lang="es-CO" u="sng" dirty="0" smtClean="0">
              <a:solidFill>
                <a:srgbClr val="0070C0"/>
              </a:solidFill>
            </a:endParaRPr>
          </a:p>
          <a:p>
            <a:pPr algn="ctr">
              <a:buNone/>
            </a:pPr>
            <a:r>
              <a:rPr lang="es-CO" u="sng" dirty="0" smtClean="0">
                <a:solidFill>
                  <a:srgbClr val="0070C0"/>
                </a:solidFill>
              </a:rPr>
              <a:t>¿Qué características tenía el sacerdocio?</a:t>
            </a:r>
            <a:endParaRPr lang="es-CO" dirty="0" smtClean="0"/>
          </a:p>
          <a:p>
            <a:endParaRPr lang="es-CO" dirty="0" smtClean="0"/>
          </a:p>
          <a:p>
            <a:pPr algn="ctr">
              <a:buNone/>
            </a:pPr>
            <a:r>
              <a:rPr lang="es-CO" sz="3400" u="sng" dirty="0" smtClean="0">
                <a:solidFill>
                  <a:srgbClr val="FF0000"/>
                </a:solidFill>
              </a:rPr>
              <a:t> El sacerdote tenía dos características importantes.</a:t>
            </a:r>
          </a:p>
        </p:txBody>
      </p:sp>
      <p:sp>
        <p:nvSpPr>
          <p:cNvPr id="4" name="3 Rectángulo"/>
          <p:cNvSpPr/>
          <p:nvPr/>
        </p:nvSpPr>
        <p:spPr>
          <a:xfrm>
            <a:off x="0" y="3501008"/>
            <a:ext cx="5004048" cy="3385542"/>
          </a:xfrm>
          <a:prstGeom prst="rect">
            <a:avLst/>
          </a:prstGeom>
        </p:spPr>
        <p:txBody>
          <a:bodyPr wrap="square">
            <a:spAutoFit/>
          </a:bodyPr>
          <a:lstStyle/>
          <a:p>
            <a:pPr algn="ctr">
              <a:buNone/>
            </a:pPr>
            <a:r>
              <a:rPr lang="es-CO" sz="5400" b="1" i="1" dirty="0" smtClean="0"/>
              <a:t>(a)</a:t>
            </a:r>
            <a:r>
              <a:rPr lang="es-CO" sz="3200" i="1" dirty="0" smtClean="0"/>
              <a:t>Era una persona que tenía</a:t>
            </a:r>
            <a:r>
              <a:rPr lang="es-CO" sz="3200" i="1" u="sng" dirty="0" smtClean="0">
                <a:solidFill>
                  <a:srgbClr val="0070C0"/>
                </a:solidFill>
              </a:rPr>
              <a:t> acceso a Dios</a:t>
            </a:r>
            <a:r>
              <a:rPr lang="es-CO" sz="3200" i="1" dirty="0" smtClean="0"/>
              <a:t> (entraba al Santuario) y cuya tarea consistía </a:t>
            </a:r>
            <a:r>
              <a:rPr lang="es-CO" sz="3200" i="1" u="sng" dirty="0" smtClean="0">
                <a:solidFill>
                  <a:srgbClr val="0070C0"/>
                </a:solidFill>
              </a:rPr>
              <a:t>en llevar a Dios a otras personas</a:t>
            </a:r>
            <a:r>
              <a:rPr lang="es-CO" sz="3200" i="1" dirty="0" smtClean="0"/>
              <a:t> (a través de la sangre).</a:t>
            </a:r>
            <a:endParaRPr lang="es-CO" sz="3200" dirty="0" smtClean="0"/>
          </a:p>
        </p:txBody>
      </p:sp>
      <p:pic>
        <p:nvPicPr>
          <p:cNvPr id="9218" name="Picture 2" descr="http://t2.gstatic.com/images?q=tbn:ANd9GcQ4IO4CIc--zD48AEjAovqgfXA7NDoQBi6t1DZvfgQJRO4buqYr"/>
          <p:cNvPicPr>
            <a:picLocks noChangeAspect="1" noChangeArrowheads="1"/>
          </p:cNvPicPr>
          <p:nvPr/>
        </p:nvPicPr>
        <p:blipFill>
          <a:blip r:embed="rId2" cstate="print"/>
          <a:srcRect/>
          <a:stretch>
            <a:fillRect/>
          </a:stretch>
        </p:blipFill>
        <p:spPr bwMode="auto">
          <a:xfrm>
            <a:off x="5220072" y="3501009"/>
            <a:ext cx="1440160" cy="1368152"/>
          </a:xfrm>
          <a:prstGeom prst="rect">
            <a:avLst/>
          </a:prstGeom>
          <a:noFill/>
        </p:spPr>
      </p:pic>
      <p:pic>
        <p:nvPicPr>
          <p:cNvPr id="9220" name="Picture 4" descr="http://t1.gstatic.com/images?q=tbn:ANd9GcQfFGYEedvjbGGOVDyoDsxHBesw5zyQAinAf4UwFvYEYuu-lQLtsw"/>
          <p:cNvPicPr>
            <a:picLocks noChangeAspect="1" noChangeArrowheads="1"/>
          </p:cNvPicPr>
          <p:nvPr/>
        </p:nvPicPr>
        <p:blipFill>
          <a:blip r:embed="rId3" cstate="print"/>
          <a:srcRect/>
          <a:stretch>
            <a:fillRect/>
          </a:stretch>
        </p:blipFill>
        <p:spPr bwMode="auto">
          <a:xfrm>
            <a:off x="6648450" y="4725144"/>
            <a:ext cx="2495550" cy="2132856"/>
          </a:xfrm>
          <a:prstGeom prst="rect">
            <a:avLst/>
          </a:prstGeom>
          <a:noFill/>
        </p:spPr>
      </p:pic>
      <p:sp>
        <p:nvSpPr>
          <p:cNvPr id="7" name="6 Flecha derecha"/>
          <p:cNvSpPr/>
          <p:nvPr/>
        </p:nvSpPr>
        <p:spPr>
          <a:xfrm rot="21078228">
            <a:off x="3923008" y="5649156"/>
            <a:ext cx="3472326" cy="134872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rgbClr val="002060"/>
                </a:solidFill>
              </a:rPr>
              <a:t>Hasta aquí llegaban los creyentes con el sacrificio.</a:t>
            </a:r>
            <a:endParaRPr lang="es-CO" sz="2000"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218"/>
                                        </p:tgtEl>
                                        <p:attrNameLst>
                                          <p:attrName>style.visibility</p:attrName>
                                        </p:attrNameLst>
                                      </p:cBhvr>
                                      <p:to>
                                        <p:strVal val="visible"/>
                                      </p:to>
                                    </p:set>
                                    <p:anim to="" calcmode="lin" valueType="num">
                                      <p:cBhvr>
                                        <p:cTn id="27" dur="1" fill="hold"/>
                                        <p:tgtEl>
                                          <p:spTgt spid="921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9220"/>
                                        </p:tgtEl>
                                        <p:attrNameLst>
                                          <p:attrName>style.visibility</p:attrName>
                                        </p:attrNameLst>
                                      </p:cBhvr>
                                      <p:to>
                                        <p:strVal val="visible"/>
                                      </p:to>
                                    </p:set>
                                    <p:anim to="" calcmode="lin" valueType="num">
                                      <p:cBhvr>
                                        <p:cTn id="32" dur="1" fill="hold"/>
                                        <p:tgtEl>
                                          <p:spTgt spid="922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to="" calcmode="lin" valueType="num">
                                      <p:cBhvr>
                                        <p:cTn id="3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4355976" cy="6264696"/>
          </a:xfrm>
        </p:spPr>
        <p:txBody>
          <a:bodyPr>
            <a:normAutofit/>
          </a:bodyPr>
          <a:lstStyle/>
          <a:p>
            <a:pPr algn="ctr">
              <a:buNone/>
            </a:pPr>
            <a:r>
              <a:rPr lang="es-CO" i="1" dirty="0" smtClean="0"/>
              <a:t>    </a:t>
            </a:r>
            <a:r>
              <a:rPr lang="es-CO" sz="3600" i="1" dirty="0" smtClean="0"/>
              <a:t> En el Antiguo Testamento ese acceso a Dios era el privilegio de los sacerdotes profesionales, y especialmente del sumo sacerdote, qué era el único que podía entrar en el Lugar Santísimo. </a:t>
            </a:r>
            <a:endParaRPr lang="es-CO" sz="3600" dirty="0"/>
          </a:p>
        </p:txBody>
      </p:sp>
      <p:pic>
        <p:nvPicPr>
          <p:cNvPr id="54274" name="Picture 2" descr="http://t0.gstatic.com/images?q=tbn:ANd9GcQSKU-m7uqxEXN0Zg0Q8zD61UV52y2oiFrbjW3TSJXdgTzcM78B"/>
          <p:cNvPicPr>
            <a:picLocks noChangeAspect="1" noChangeArrowheads="1"/>
          </p:cNvPicPr>
          <p:nvPr/>
        </p:nvPicPr>
        <p:blipFill>
          <a:blip r:embed="rId2" cstate="print"/>
          <a:srcRect/>
          <a:stretch>
            <a:fillRect/>
          </a:stretch>
        </p:blipFill>
        <p:spPr bwMode="auto">
          <a:xfrm>
            <a:off x="4572000" y="548680"/>
            <a:ext cx="4392488" cy="5760640"/>
          </a:xfrm>
          <a:prstGeom prst="rect">
            <a:avLst/>
          </a:prstGeom>
          <a:noFill/>
        </p:spPr>
      </p:pic>
      <p:sp>
        <p:nvSpPr>
          <p:cNvPr id="5" name="4 Flecha derecha"/>
          <p:cNvSpPr/>
          <p:nvPr/>
        </p:nvSpPr>
        <p:spPr>
          <a:xfrm rot="20239291">
            <a:off x="4444125" y="3055137"/>
            <a:ext cx="2232248" cy="2780547"/>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solidFill>
                  <a:srgbClr val="002060"/>
                </a:solidFill>
              </a:rPr>
              <a:t>Hasta aquí llegaban los sacerdotes con la sangre, diariamente.</a:t>
            </a:r>
            <a:endParaRPr lang="es-CO" dirty="0">
              <a:solidFill>
                <a:srgbClr val="002060"/>
              </a:solidFill>
            </a:endParaRPr>
          </a:p>
        </p:txBody>
      </p:sp>
      <p:sp>
        <p:nvSpPr>
          <p:cNvPr id="6" name="5 Flecha izquierda"/>
          <p:cNvSpPr/>
          <p:nvPr/>
        </p:nvSpPr>
        <p:spPr>
          <a:xfrm>
            <a:off x="7380312" y="1268760"/>
            <a:ext cx="1770496" cy="2232248"/>
          </a:xfrm>
          <a:prstGeom prst="lef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solidFill>
                  <a:srgbClr val="002060"/>
                </a:solidFill>
              </a:rPr>
              <a:t>Sumo sacerdote. Una vez al año.</a:t>
            </a:r>
            <a:endParaRPr lang="es-CO"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to="" calcmode="lin" valueType="num">
                                      <p:cBhvr>
                                        <p:cTn id="7" dur="1" fill="hold"/>
                                        <p:tgtEl>
                                          <p:spTgt spid="542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to="" calcmode="lin" valueType="num">
                                      <p:cBhvr>
                                        <p:cTn id="21"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120680"/>
          </a:xfrm>
        </p:spPr>
        <p:txBody>
          <a:bodyPr>
            <a:normAutofit fontScale="85000" lnSpcReduction="20000"/>
          </a:bodyPr>
          <a:lstStyle/>
          <a:p>
            <a:pPr algn="ctr">
              <a:buNone/>
            </a:pPr>
            <a:r>
              <a:rPr lang="es-ES" dirty="0" smtClean="0"/>
              <a:t>    </a:t>
            </a:r>
            <a:r>
              <a:rPr lang="es-ES" sz="3600" b="1" u="sng" dirty="0" smtClean="0">
                <a:solidFill>
                  <a:srgbClr val="FF0000"/>
                </a:solidFill>
                <a:latin typeface="Agency FB" pitchFamily="34" charset="0"/>
              </a:rPr>
              <a:t>¿Como entramos nosotros al Santuario hoy?</a:t>
            </a:r>
          </a:p>
          <a:p>
            <a:pPr>
              <a:buNone/>
            </a:pPr>
            <a:endParaRPr lang="es-ES" dirty="0" smtClean="0"/>
          </a:p>
          <a:p>
            <a:pPr algn="ctr">
              <a:buNone/>
            </a:pPr>
            <a:r>
              <a:rPr lang="es-ES" dirty="0" smtClean="0"/>
              <a:t>    </a:t>
            </a:r>
            <a:r>
              <a:rPr lang="es-ES" dirty="0" smtClean="0">
                <a:solidFill>
                  <a:srgbClr val="FF0000"/>
                </a:solidFill>
              </a:rPr>
              <a:t>Heb.10:19,20</a:t>
            </a:r>
            <a:r>
              <a:rPr lang="es-ES" dirty="0" smtClean="0"/>
              <a:t>. Así que, hermanos, </a:t>
            </a:r>
            <a:r>
              <a:rPr lang="es-ES" dirty="0" smtClean="0">
                <a:solidFill>
                  <a:srgbClr val="0070C0"/>
                </a:solidFill>
              </a:rPr>
              <a:t>teniendo libertad para entrar en el santuario</a:t>
            </a:r>
            <a:r>
              <a:rPr lang="es-ES" dirty="0" smtClean="0"/>
              <a:t> por la sangre de Jesucristo, Por el </a:t>
            </a:r>
            <a:r>
              <a:rPr lang="es-ES" dirty="0" smtClean="0">
                <a:solidFill>
                  <a:srgbClr val="0070C0"/>
                </a:solidFill>
              </a:rPr>
              <a:t>camino que él nos consagró nuevo y vivo</a:t>
            </a:r>
            <a:r>
              <a:rPr lang="es-ES" dirty="0" smtClean="0"/>
              <a:t>, por el velo, esto es, por su carne.</a:t>
            </a:r>
          </a:p>
          <a:p>
            <a:pPr algn="ctr">
              <a:buNone/>
            </a:pPr>
            <a:endParaRPr lang="es-ES" dirty="0" smtClean="0"/>
          </a:p>
          <a:p>
            <a:pPr algn="ctr">
              <a:buNone/>
            </a:pPr>
            <a:r>
              <a:rPr lang="es-ES" dirty="0" smtClean="0"/>
              <a:t>Miremos brevemente estos símbolos</a:t>
            </a:r>
          </a:p>
          <a:p>
            <a:pPr>
              <a:buNone/>
            </a:pPr>
            <a:endParaRPr lang="es-ES" dirty="0" smtClean="0"/>
          </a:p>
          <a:p>
            <a:pPr algn="ctr">
              <a:buNone/>
            </a:pPr>
            <a:r>
              <a:rPr lang="es-ES" dirty="0" smtClean="0"/>
              <a:t>1). Cristo es el Santuario: </a:t>
            </a:r>
            <a:r>
              <a:rPr lang="es-ES" dirty="0" smtClean="0">
                <a:solidFill>
                  <a:srgbClr val="FF0000"/>
                </a:solidFill>
              </a:rPr>
              <a:t>Exo.25:8.</a:t>
            </a:r>
          </a:p>
          <a:p>
            <a:pPr algn="ctr">
              <a:buNone/>
            </a:pPr>
            <a:r>
              <a:rPr lang="es-ES" dirty="0" smtClean="0"/>
              <a:t>2). Cristo es el cordero: </a:t>
            </a:r>
            <a:r>
              <a:rPr lang="es-ES" dirty="0" smtClean="0">
                <a:solidFill>
                  <a:srgbClr val="FF0000"/>
                </a:solidFill>
              </a:rPr>
              <a:t>Juan 1:29.</a:t>
            </a:r>
          </a:p>
          <a:p>
            <a:pPr algn="ctr">
              <a:buNone/>
            </a:pPr>
            <a:r>
              <a:rPr lang="es-ES" dirty="0" smtClean="0"/>
              <a:t>3). Cristo es el sacerdote:</a:t>
            </a:r>
            <a:r>
              <a:rPr lang="es-ES" dirty="0" smtClean="0">
                <a:solidFill>
                  <a:srgbClr val="FF0000"/>
                </a:solidFill>
              </a:rPr>
              <a:t> Heb.5:5.</a:t>
            </a:r>
          </a:p>
          <a:p>
            <a:pPr algn="ctr">
              <a:buNone/>
            </a:pPr>
            <a:r>
              <a:rPr lang="es-ES" dirty="0" smtClean="0"/>
              <a:t>4). Cristo es la puerta: </a:t>
            </a:r>
            <a:r>
              <a:rPr lang="es-ES" dirty="0" smtClean="0">
                <a:solidFill>
                  <a:srgbClr val="FF0000"/>
                </a:solidFill>
              </a:rPr>
              <a:t>Juan 10:9.</a:t>
            </a:r>
          </a:p>
          <a:p>
            <a:pPr algn="ctr">
              <a:buNone/>
            </a:pPr>
            <a:r>
              <a:rPr lang="es-ES" dirty="0" smtClean="0"/>
              <a:t>5). Cristo es el camino: </a:t>
            </a:r>
            <a:r>
              <a:rPr lang="es-ES" dirty="0" smtClean="0">
                <a:solidFill>
                  <a:srgbClr val="FF0000"/>
                </a:solidFill>
              </a:rPr>
              <a:t>Juan 14:6</a:t>
            </a:r>
            <a:r>
              <a:rPr lang="es-ES" dirty="0" smtClean="0"/>
              <a:t>.</a:t>
            </a:r>
          </a:p>
          <a:p>
            <a:pPr algn="ctr">
              <a:buNone/>
            </a:pPr>
            <a:r>
              <a:rPr lang="es-ES" dirty="0" smtClean="0"/>
              <a:t>6). El velo representaba a Cristo </a:t>
            </a:r>
            <a:r>
              <a:rPr lang="es-ES" dirty="0" smtClean="0">
                <a:solidFill>
                  <a:srgbClr val="FF0000"/>
                </a:solidFill>
              </a:rPr>
              <a:t>Heb.10:20; Mat.27:51.</a:t>
            </a:r>
            <a:endParaRPr lang="es-E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to="" calcmode="lin" valueType="num">
                                      <p:cBhvr>
                                        <p:cTn id="27" dur="1" fill="hold"/>
                                        <p:tgtEl>
                                          <p:spTgt spid="3">
                                            <p:txEl>
                                              <p:pRg st="7" end="7"/>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to="" calcmode="lin" valueType="num">
                                      <p:cBhvr>
                                        <p:cTn id="37" dur="1" fill="hold"/>
                                        <p:tgtEl>
                                          <p:spTgt spid="3">
                                            <p:txEl>
                                              <p:pRg st="9" end="9"/>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 to="" calcmode="lin" valueType="num">
                                      <p:cBhvr>
                                        <p:cTn id="42" dur="1" fill="hold"/>
                                        <p:tgtEl>
                                          <p:spTgt spid="3">
                                            <p:txEl>
                                              <p:pRg st="10" end="10"/>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 to="" calcmode="lin" valueType="num">
                                      <p:cBhvr>
                                        <p:cTn id="47" dur="1" fill="hold"/>
                                        <p:tgtEl>
                                          <p:spTgt spid="3">
                                            <p:txEl>
                                              <p:pRg st="11" end="1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328592" cy="6336704"/>
          </a:xfrm>
        </p:spPr>
        <p:txBody>
          <a:bodyPr>
            <a:normAutofit fontScale="92500" lnSpcReduction="10000"/>
          </a:bodyPr>
          <a:lstStyle/>
          <a:p>
            <a:pPr algn="ctr">
              <a:buNone/>
            </a:pPr>
            <a:r>
              <a:rPr lang="es-CO" i="1" dirty="0" smtClean="0"/>
              <a:t>    </a:t>
            </a:r>
            <a:r>
              <a:rPr lang="es-CO" sz="4400" i="1" dirty="0" smtClean="0"/>
              <a:t>Mediante Jesucristo, el Camino nuevo y vivo, el acceso a Dios es el privilegio de cada cristiano, por fácil que nos parezca, -</a:t>
            </a:r>
            <a:r>
              <a:rPr lang="es-CO" sz="4400" i="1" dirty="0" smtClean="0">
                <a:solidFill>
                  <a:srgbClr val="0070C0"/>
                </a:solidFill>
              </a:rPr>
              <a:t>para que usted y yo, tuviéramos acceso al Santuario, Cristo murió como cordero en nuestro lugar.</a:t>
            </a:r>
          </a:p>
        </p:txBody>
      </p:sp>
      <p:pic>
        <p:nvPicPr>
          <p:cNvPr id="9218" name="Picture 2" descr="http://t0.gstatic.com/images?q=tbn:ANd9GcRl8SWcr6RTkKQmhodGeSO_kzujk2ckF8K9XnB1SavGRpjwC374"/>
          <p:cNvPicPr>
            <a:picLocks noChangeAspect="1" noChangeArrowheads="1"/>
          </p:cNvPicPr>
          <p:nvPr/>
        </p:nvPicPr>
        <p:blipFill>
          <a:blip r:embed="rId2" cstate="print"/>
          <a:srcRect/>
          <a:stretch>
            <a:fillRect/>
          </a:stretch>
        </p:blipFill>
        <p:spPr bwMode="auto">
          <a:xfrm>
            <a:off x="5868144" y="1124744"/>
            <a:ext cx="2880320" cy="432048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112568" cy="6192688"/>
          </a:xfrm>
        </p:spPr>
        <p:txBody>
          <a:bodyPr>
            <a:normAutofit/>
          </a:bodyPr>
          <a:lstStyle/>
          <a:p>
            <a:pPr algn="ctr">
              <a:buNone/>
            </a:pPr>
            <a:r>
              <a:rPr lang="es-CO" i="1" dirty="0" smtClean="0"/>
              <a:t>    Además, la palabra latina para sacerdote es pontifex, que quiere decir constructor de puentes; </a:t>
            </a:r>
          </a:p>
          <a:p>
            <a:pPr algn="ctr">
              <a:buNone/>
            </a:pPr>
            <a:r>
              <a:rPr lang="es-CO" i="1" dirty="0" smtClean="0">
                <a:solidFill>
                  <a:srgbClr val="FF0000"/>
                </a:solidFill>
              </a:rPr>
              <a:t>el sacerdote es el que hace un puente o hace de puente para que otros puedan acudir a Dios;</a:t>
            </a:r>
          </a:p>
          <a:p>
            <a:pPr algn="ctr">
              <a:buNone/>
            </a:pPr>
            <a:r>
              <a:rPr lang="es-CO" i="1" dirty="0" smtClean="0"/>
              <a:t> y el cristiano tiene el deber y el privilegio de traer a otros al Salvador a Quien él ha conocido y ama.</a:t>
            </a:r>
          </a:p>
        </p:txBody>
      </p:sp>
      <p:pic>
        <p:nvPicPr>
          <p:cNvPr id="1026" name="Picture 2" descr="http://t0.gstatic.com/images?q=tbn:ANd9GcTp8p8sbypXDohI89_0TYN_jqkHq1aQr93ffb2cAAwC5oOuln0p"/>
          <p:cNvPicPr>
            <a:picLocks noChangeAspect="1" noChangeArrowheads="1"/>
          </p:cNvPicPr>
          <p:nvPr/>
        </p:nvPicPr>
        <p:blipFill>
          <a:blip r:embed="rId2" cstate="print"/>
          <a:srcRect/>
          <a:stretch>
            <a:fillRect/>
          </a:stretch>
        </p:blipFill>
        <p:spPr bwMode="auto">
          <a:xfrm>
            <a:off x="5580112" y="692696"/>
            <a:ext cx="3312021" cy="53285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224136"/>
          </a:xfrm>
        </p:spPr>
        <p:txBody>
          <a:bodyPr>
            <a:normAutofit fontScale="92500" lnSpcReduction="20000"/>
          </a:bodyPr>
          <a:lstStyle/>
          <a:p>
            <a:pPr algn="ctr">
              <a:buNone/>
            </a:pPr>
            <a:r>
              <a:rPr lang="es-CO" i="1" dirty="0" smtClean="0"/>
              <a:t>    </a:t>
            </a:r>
            <a:r>
              <a:rPr lang="es-CO" sz="5700" b="1" i="1" dirty="0" smtClean="0"/>
              <a:t> (b) </a:t>
            </a:r>
            <a:r>
              <a:rPr lang="es-CO" sz="4000" b="1" i="1" u="sng" dirty="0" smtClean="0">
                <a:solidFill>
                  <a:srgbClr val="FF0000"/>
                </a:solidFill>
              </a:rPr>
              <a:t>El sacerdote es un hombre que presenta ofrendas a Dios.</a:t>
            </a:r>
            <a:endParaRPr lang="es-CO" sz="4000" i="1" dirty="0" smtClean="0"/>
          </a:p>
          <a:p>
            <a:pPr>
              <a:buNone/>
            </a:pPr>
            <a:endParaRPr lang="es-CO" i="1" dirty="0" smtClean="0"/>
          </a:p>
        </p:txBody>
      </p:sp>
      <p:sp>
        <p:nvSpPr>
          <p:cNvPr id="4" name="3 Rectángulo"/>
          <p:cNvSpPr/>
          <p:nvPr/>
        </p:nvSpPr>
        <p:spPr>
          <a:xfrm>
            <a:off x="395536" y="1916832"/>
            <a:ext cx="4824536" cy="5016758"/>
          </a:xfrm>
          <a:prstGeom prst="rect">
            <a:avLst/>
          </a:prstGeom>
        </p:spPr>
        <p:txBody>
          <a:bodyPr wrap="square">
            <a:spAutoFit/>
          </a:bodyPr>
          <a:lstStyle/>
          <a:p>
            <a:pPr algn="ctr">
              <a:buNone/>
            </a:pPr>
            <a:r>
              <a:rPr lang="es-CO" i="1" dirty="0" smtClean="0"/>
              <a:t> </a:t>
            </a:r>
            <a:r>
              <a:rPr lang="es-CO" sz="3200" i="1" dirty="0" smtClean="0"/>
              <a:t>El cristiano también debe presentar constantemente sus ofrendas a Dios. Bajo la antigua dispensación, las ofrendas que se presentaban eran sacrificios animales;</a:t>
            </a:r>
          </a:p>
          <a:p>
            <a:pPr algn="ctr">
              <a:buNone/>
            </a:pPr>
            <a:r>
              <a:rPr lang="es-CO" sz="3200" i="1" dirty="0" smtClean="0"/>
              <a:t> pero los sacrificios del cristiano son sacrificios espirituales. </a:t>
            </a:r>
          </a:p>
        </p:txBody>
      </p:sp>
      <p:pic>
        <p:nvPicPr>
          <p:cNvPr id="9218" name="Picture 2" descr="http://t1.gstatic.com/images?q=tbn:ANd9GcSIENtvXl5o5ptO7PBvlzKHCPYhhdY6GvPtcHqz72y97Elvtght"/>
          <p:cNvPicPr>
            <a:picLocks noChangeAspect="1" noChangeArrowheads="1"/>
          </p:cNvPicPr>
          <p:nvPr/>
        </p:nvPicPr>
        <p:blipFill>
          <a:blip r:embed="rId2" cstate="print"/>
          <a:srcRect/>
          <a:stretch>
            <a:fillRect/>
          </a:stretch>
        </p:blipFill>
        <p:spPr bwMode="auto">
          <a:xfrm>
            <a:off x="6156176" y="2132856"/>
            <a:ext cx="2448272" cy="2304256"/>
          </a:xfrm>
          <a:prstGeom prst="rect">
            <a:avLst/>
          </a:prstGeom>
          <a:noFill/>
        </p:spPr>
      </p:pic>
      <p:pic>
        <p:nvPicPr>
          <p:cNvPr id="9220" name="Picture 4" descr="http://t3.gstatic.com/images?q=tbn:ANd9GcSTTf2DK8DFsWk_iudlfTAXutYh-jjzRIE0p-u8Ial5AAQwhDRZ7g"/>
          <p:cNvPicPr>
            <a:picLocks noChangeAspect="1" noChangeArrowheads="1"/>
          </p:cNvPicPr>
          <p:nvPr/>
        </p:nvPicPr>
        <p:blipFill>
          <a:blip r:embed="rId3" cstate="print"/>
          <a:srcRect/>
          <a:stretch>
            <a:fillRect/>
          </a:stretch>
        </p:blipFill>
        <p:spPr bwMode="auto">
          <a:xfrm>
            <a:off x="6084168" y="4591049"/>
            <a:ext cx="2592288" cy="193429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to="" calcmode="lin" valueType="num">
                                      <p:cBhvr>
                                        <p:cTn id="7" dur="1" fill="hold"/>
                                        <p:tgtEl>
                                          <p:spTgt spid="921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9220"/>
                                        </p:tgtEl>
                                        <p:attrNameLst>
                                          <p:attrName>style.visibility</p:attrName>
                                        </p:attrNameLst>
                                      </p:cBhvr>
                                      <p:to>
                                        <p:strVal val="visible"/>
                                      </p:to>
                                    </p:set>
                                    <p:anim calcmode="lin" valueType="num">
                                      <p:cBhvr>
                                        <p:cTn id="19" dur="1000" fill="hold"/>
                                        <p:tgtEl>
                                          <p:spTgt spid="9220"/>
                                        </p:tgtEl>
                                        <p:attrNameLst>
                                          <p:attrName>ppt_w</p:attrName>
                                        </p:attrNameLst>
                                      </p:cBhvr>
                                      <p:tavLst>
                                        <p:tav tm="0">
                                          <p:val>
                                            <p:strVal val="#ppt_w*0.70"/>
                                          </p:val>
                                        </p:tav>
                                        <p:tav tm="100000">
                                          <p:val>
                                            <p:strVal val="#ppt_w"/>
                                          </p:val>
                                        </p:tav>
                                      </p:tavLst>
                                    </p:anim>
                                    <p:anim calcmode="lin" valueType="num">
                                      <p:cBhvr>
                                        <p:cTn id="20" dur="1000" fill="hold"/>
                                        <p:tgtEl>
                                          <p:spTgt spid="9220"/>
                                        </p:tgtEl>
                                        <p:attrNameLst>
                                          <p:attrName>ppt_h</p:attrName>
                                        </p:attrNameLst>
                                      </p:cBhvr>
                                      <p:tavLst>
                                        <p:tav tm="0">
                                          <p:val>
                                            <p:strVal val="#ppt_h"/>
                                          </p:val>
                                        </p:tav>
                                        <p:tav tm="100000">
                                          <p:val>
                                            <p:strVal val="#ppt_h"/>
                                          </p:val>
                                        </p:tav>
                                      </p:tavLst>
                                    </p:anim>
                                    <p:animEffect transition="in" filter="fade">
                                      <p:cBhvr>
                                        <p:cTn id="21" dur="1000"/>
                                        <p:tgtEl>
                                          <p:spTgt spid="9220"/>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p:cTn id="26" dur="1000" fill="hold"/>
                                        <p:tgtEl>
                                          <p:spTgt spid="4">
                                            <p:txEl>
                                              <p:pRg st="1" end="1"/>
                                            </p:txEl>
                                          </p:spTgt>
                                        </p:tgtEl>
                                        <p:attrNameLst>
                                          <p:attrName>ppt_w</p:attrName>
                                        </p:attrNameLst>
                                      </p:cBhvr>
                                      <p:tavLst>
                                        <p:tav tm="0">
                                          <p:val>
                                            <p:strVal val="#ppt_w*0.70"/>
                                          </p:val>
                                        </p:tav>
                                        <p:tav tm="100000">
                                          <p:val>
                                            <p:strVal val="#ppt_w"/>
                                          </p:val>
                                        </p:tav>
                                      </p:tavLst>
                                    </p:anim>
                                    <p:anim calcmode="lin" valueType="num">
                                      <p:cBhvr>
                                        <p:cTn id="27" dur="1000" fill="hold"/>
                                        <p:tgtEl>
                                          <p:spTgt spid="4">
                                            <p:txEl>
                                              <p:pRg st="1" end="1"/>
                                            </p:txEl>
                                          </p:spTgt>
                                        </p:tgtEl>
                                        <p:attrNameLst>
                                          <p:attrName>ppt_h</p:attrName>
                                        </p:attrNameLst>
                                      </p:cBhvr>
                                      <p:tavLst>
                                        <p:tav tm="0">
                                          <p:val>
                                            <p:strVal val="#ppt_h"/>
                                          </p:val>
                                        </p:tav>
                                        <p:tav tm="100000">
                                          <p:val>
                                            <p:strVal val="#ppt_h"/>
                                          </p:val>
                                        </p:tav>
                                      </p:tavLst>
                                    </p:anim>
                                    <p:animEffect transition="in" filter="fade">
                                      <p:cBhvr>
                                        <p:cTn id="28"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5050904" cy="5904656"/>
          </a:xfrm>
        </p:spPr>
        <p:txBody>
          <a:bodyPr>
            <a:normAutofit/>
          </a:bodyPr>
          <a:lstStyle/>
          <a:p>
            <a:pPr algn="ctr">
              <a:buNone/>
            </a:pPr>
            <a:r>
              <a:rPr lang="es-CO" i="1" dirty="0" smtClean="0"/>
              <a:t>     Hace de su trabajo una ofrenda a Dios. Todo se puede hacer para Dios; así que, hasta la tarea más sencilla se reviste de gloria.</a:t>
            </a:r>
          </a:p>
          <a:p>
            <a:pPr>
              <a:buNone/>
            </a:pPr>
            <a:endParaRPr lang="es-CO" i="1" dirty="0" smtClean="0"/>
          </a:p>
          <a:p>
            <a:pPr algn="ctr">
              <a:buNone/>
            </a:pPr>
            <a:r>
              <a:rPr lang="es-CO" i="1" dirty="0" smtClean="0"/>
              <a:t>     El cristiano hace que su culto sea una ofrenda a Dios; así el culto de la casa de Dios se convierte, no en una carga, sino en un gozo. </a:t>
            </a:r>
          </a:p>
        </p:txBody>
      </p:sp>
      <p:pic>
        <p:nvPicPr>
          <p:cNvPr id="1026" name="Picture 2" descr="http://t0.gstatic.com/images?q=tbn:ANd9GcR5p9QFnorSvQhrhEfAKFXu1gn-t8sz_RCH_BnSWA2Snw0XZnPjXA"/>
          <p:cNvPicPr>
            <a:picLocks noChangeAspect="1" noChangeArrowheads="1"/>
          </p:cNvPicPr>
          <p:nvPr/>
        </p:nvPicPr>
        <p:blipFill>
          <a:blip r:embed="rId2" cstate="print"/>
          <a:srcRect/>
          <a:stretch>
            <a:fillRect/>
          </a:stretch>
        </p:blipFill>
        <p:spPr bwMode="auto">
          <a:xfrm>
            <a:off x="6588224" y="404664"/>
            <a:ext cx="2371725" cy="2664296"/>
          </a:xfrm>
          <a:prstGeom prst="rect">
            <a:avLst/>
          </a:prstGeom>
          <a:noFill/>
        </p:spPr>
      </p:pic>
      <p:sp>
        <p:nvSpPr>
          <p:cNvPr id="1030" name="AutoShape 6" descr="data:image/jpeg;base64,/9j/4AAQSkZJRgABAQAAAQABAAD/2wCEAAkGBhQQERIUEBQWFRAVFRUaFxYYFxcVFRcXFxIXFRUVFxgbGycfGBkkGRUXIS8gJCspLCw4Fx4xNTAqNSYrLSkBCQoKDgwOGg8PGiolHyUsLCwsMiosKTQqKjAuKi0vLCwtNSksLCwsLCwsLywsKS8pKjEtLywsLCosLDQpLCwsKf/AABEIAP8AxQMBIgACEQEDEQH/xAAcAAEAAgMBAQEAAAAAAAAAAAAABgcDBAUCAQj/xABKEAACAQMCAwUEBAkJBgcAAAABAgMABBESIQUTMQYiQVFhBzJxgRQjQpEXJFJTk6GxtNMVNVRicnN0ksElMzRDgoOUpLLC0dLw/8QAGgEBAAMBAQEAAAAAAAAAAAAAAAIDBAEFBv/EADERAAIBAgMFBQgDAQAAAAAAAAABAgMREiExBEFRYfBxgZGh4QUTIiMyscHRFFLxFf/aAAwDAQACEQMRAD8AvGlKUApSlAKUpQClKUApSlAKUpQCleZH0gk9ACfuFVRxH2jXk7K9o0UFswDJqiMspBUEF++EG2+FzjOMnrVdSrCmrzdi6lQqVnaCuWzSqfi7c8TQ551tIMdHgZMHbcaJM9PM+NbUXtD4jnv/AEPT/VjnJ/XMKp/mUf7fc0f8/aL2w+a/Za1KrHh3tWmikxxCGP6MSPxiEsBGDsDJExZsZ6spOM9KsizvEmRJImDxuAyspyrAjIINXwqRmrxdzLUpTpvDNWZmpSlTKxSlKAUpSgFKUoBSlKAUpSgFKUoBSlKAUpSgFKUoD4wyDnpX55kuPo8txFIvLtY7m4igkbAjKQzMnLLdFKjSBnrX6BvbpYo3kchURWZixwoCqWJJPQYHWoN2Vx9CttZy00YkYOcszzZnkBzu2Gc9d8AZ86x7YouCTRt2KcoTvEgSShh3SCOuxB69Olew9Te97GWjsXFvGsmSSyDlMS3vFjGVLZ9c+PnUI4twmSydckyWruERjvLG7E6Uc/bTA2fc7d7zrx3S4HvU9rTdpKx6J1AhgCpGCD0IOxBHjWfsnx5+ETr3yeFSE8yPqLZmI+uTYnl5G6jYaia1VGazNGCCCMgggg7ggjBHwrlGtKjK6Ldo2eNeGGWu58C8YpQ6hlIZSAQQcgg7ggjqK91Xnsb4qxhubR2ZvocoWNic/UyJqiTJOSVww6AAaQM1YdfSRkpJNHyMouMnF7hSlK6RFKUoBSlKAUpSgFKUoBSlKAUpSgFKUoBSlKA0+MSRLBMbgqIOW/M1406CpDatW2MZ61UXG7OUW1hMLX6TOkVurq4kM6KqiRmQKfq5SyhSwGclcnC1N/aQ4KWyTr/s8y6rlzjQoRS0Cv4qrTBMnGNgCQDg6XZ3iZuHm1jvI4AdQeVKj5eOSJjnUCmknBOCeprFtMmmrI17PFNO5q9lw5LNzLsRacCG5iZWQ5ABWV11sMLjTqbqSdzUf7fTHn2KdELzsTgnLLCAq56DIkc7/k1Yt4Ao2qNcZ4Ul0hR9iGDI2AWRx7rrnbI9djkg5BrBJ559ZG+nlZ80/Mh8Z3Gf/wAT0rMZN8V1rLsDbkSfSi1wzroBkCjlqepiUDCtkA6uuw8M5hvDpXFuyjU0iPJFEcZZyJTFDgDGSW0rgdcGs7o5XT5eJ6UNrTk01ZWv4Flex7h+Bf3AJxNchB0xiCMIWGDn32cb/kg+NWLXM7Ndn47C2it4R3Ix1PVmJyzt6liT88dBXTr6KEcMVHgfLVJ45OXF3FKUqRAUpSgFKUoBSlKAUpSgFKUoBSlKAUpSgFKUoDV4pZmaGSNZGiLoyiRPfTUMal8mGdjVfcF4uwnls9CsLTSgmhDGBsLvGdiIpFXSCmpt87+FWXVdwwrYcQazV2FrJAJYEfGlZDcTGeKN9ILYBVtJLMMk9BWbaY3hc0bPK0ztS98VzXXBrozTqpIJGryzv93WtEjUdq8hnqI4faF70RyCxijdtBKs0hDht8hYymljjplhv4eBjnY/hDve2lusM2mCVHnZ4mCLoQzBXY7cxnMbDr1ByascyJCheVlRB1ZyFUfEnYVEJO0ksfEEu7CCSSCVI4JnlzDBJmT6l4yw1MV1dQCGBONwTWvZoYpK60z/ANM9eq4Rdnrl3ci4KVyOzvH1ukOoxidCRJGj6yneIQnYEBl0sMge9jwrr16p5YpSlAKUpQClKUApSlAKUpQClKUApSlAKUrR4vxyC0TXcypGvhqO7EeCr1c+gBNAb1eOaM6cjVjOM7488eVVJ2h9rFxPqSyT6PEekzgNOR4lY91j+Laj6A9IJb8Sk4fcxX0ReSWNvrtbs7TRPtIHYkknxz4HfG1ZXtdLGoJ/o9Bezq/unVaslnnr12n6ZrV4jwyK5jMdxGksZ6o6h19Dg+PrWW1uVlRXQhkdQykdCpGQR8jWWtR55EeN9gOHi2cmKO2MaahdIAk8XLXIl53vkgDJyTnG+agnYbtdPxJRbW2mKSCKPmTTEzSvtpMkcXdB3AOXbA1LnVmph7Z+J8nhM6j3pykK94ru7ZPukE91W26EZzkZBgXsc4FNazx3EoUwXVvKiEE6k5UqupcYx3whxg+G+OhrlCM2roti3GDknYn1l2KhhZri5czzBSWlnIYIBksUU9yFcE+6NgOp3JjsVyeIXIuskWsetbVDq7+chrtgQN2UkKMbL6nNdLtfxX6ZJ9CiJ5Iw106+QYFbXI6M+xYddO32jjmcTHMaOzj7okXVNpBXRbLlNKkbKXcBBjoA+3SrUraGVu5oy8Fa9m+l2sxtpI8pBPHgmYKQGeUj34Sy6VXoQpPeDAVIOH+02a0dYuLQEJnSL2JSbcglQjSr1iJyc79egxuPL35DaIYwVQqGYsEjXBwyKACS6qPdwFGQCwIIrYuLdZ43jkGY3Uqw8wwwa7YKViwgc19qFeym9k+iyW0ziSWzmeDVklmjCq8TMDuO6+n/AKKmtRLRSlKAUpSgFKUoBSlKAUpSgFKUoCuPar7RbnhjxR28UeJYy3OcltJVwHAj2BIUht23z023rWWR5X5k0jzTEY5jnU5Hkv5K5+yuB6Vc3tJ7IDiVmyLgXEWZITjPfCn6s/1XHdPxBwcCqK7HcUaJlznMLKQDsTGfsn12ZTXl+0VPBeOnDie/7HdO7+H4uvv1qWAbqKEIk0Sx280GcBDzA46hick7nY+GRWhP2ejktGkhWXUuc8wY5iY7xCjbGMn5EHPhzr+6jlkEdtqa5kLMJJ5AO7FHJK3T3MhANR2BAzgZrb7V8aabh0V4mrTsskRJAD69HeH9V8gj4V8rGhVg4ON1ilbPjuy56Zvcem60KcsN7NZsk/sX7RsUlsJclrYBoWLZLQOxwuDv3CdPjsQNsDNnV+cbXiM/DroTaPxi0kdJY1J0yxkAOBtnSyFXXI8FOK/Q8F6rxLKpHLZA4bIxpK6gcjbGDmvttnq+8hnqsmfNbbQVKpeH0vNdnoUL7bO0nP4gIQfqrOPfpvLINT7jOwQIMbYIaplHxY2vC7JYAv0iaC3SBNgNbQKzSEAHKIC0jbHpv71Uv2i4k1zJdT76p5ZHAzqwrvhFBwMgJpA28BVu8Nsnkla6nB50iqscZ3+jxADEY8nJ7z42zt4ZNlN4pSfcc22HuqdKD4OXj6Iy8Hto4V5RmV5wDJMzECRi5LPM4znBIO/gAB4Vx+GcUE7bHD3jPJ+S62cR5cPqNZA8/wDeyEY8MrcFhuOIzM8QljS2VHZhlFmEudCt4MI23HrvWEQqnF4VQBUXh7BVAwABc4AA8BVx5pJo4woAUAKBgAAAAeQA2AraiXArDGuTWzXSJi9mKEXPF8jGbqM/IwAg/Agg1YFQf2f/APF8V/vLX9yjqcVAvWgpSlDopSlAKUpQClKUApSlAKUpQET9otvcvbqbd5UhRma45DKlyY1jYgRsxAxnqMhjtjxB/PvFbiOG5QwayVjH0gusiGQu2ppFjc6lJUqx+zn3RjGf1DxvhYureaBmZVljZCynBGoYz6/A7HoQQSKobtbweR2vY5GthcQzW655fIluNRRVkcySFYlIl99euggkKAKz143100Ney1ME7m/2ctVuIJ0iAF1DIlzGwIY3CgMBGwOTpxriwO7iVSQSSG+e0iyAtmntnAtLwo7rnCmUAzJINR7vMCYYAAkouepqMdme0T2E6mZHRrZtEqHZjC55Z2wSdBCHbroG+9WjxK0ghgnhvDzLW4mPJjRWeX6zEpjRY1ySsut1K5wMZ6V5+HRSWj+1rfhm+thxucdHn43v53XmRnt9YGO/L5Gm4iUgeIaFtD5HjkOm/pjwFdXsNxqSfhHFLUMv4tDMsMnMCgLLBKyKzMcIEO2onAGOmKwe1iKVrbnRrhrdpM7glo3TQX26YfS2nfYZOCNNc/jkMS3FtAUAgvbeyDHPd0WnNkce93RgQL0xjV0IzV2yq1TFfVW8PQq2qqpUI07Zxbfc/X7HP9nHZJjy7mcdFHJT9XObI8fs488+IqZNKbkvFCSsKlllmGQxYNhooT8iGfoM4XvZKa/NN4NKHTZAkalYh59Jx3SvuQ5B7wOXA20qct2rKFUQKgCoowqgYAAGAAPAV6aikrI8epVlUlim7s+29qkUYSNQqKCAB953O5JJJJO5JJO5qKy/zzH/AIB/3mpe3Q1EJf55j/wD/vNdK0Sq3HU1mrHANqyV04b/ALP7nmfT9sabxk65zotbZc/PFSyoT7M5gTxNQe8t/ISPINbwBT89LfdU2qBetBSlKHRSlKAUpSgFKUoBSlKAUpSgFcrtJwtJreYGFZnMTqFITU2VPcDNsM58dt66tKApvjHAmW2H8rwyNZEsI7gtrvLNWHu3BTV3C2wZWfbTrHlNLLh6RxwqveESBUZsFsBAucgeKgZxjNS8jNVysJ4TcJayFmsrhyLR+8whbY/RHJzgb9wk+Y8NsNeh8N4myjVztI3bpckgjIOQQehB2IPpiq/432Y+u4ZG7CSOBJwRpwCiaeXqXPTBjQ9c436mpr2q4gbWFpAuptSKoOQNTuEUtjfSCcnG+AarGe8vjfRDmRzTtErlcgJFC2h2STQg0MSFOxbOR1OM1bJCTnfcie1Tio4d7LEtZxgDoRt5DbpityKTHqKhb8RvEzqtI5NxjlTgZ+Trn9le27QMihprW4RcbkBJQDjJ/wB25OPUgfKvWPIJhLP57Com9wDxmPy+hMP/ADFa8XbCJzhI7lj5CBya5qcZjbikZYPF+KsuJUMRJ5pf7XhpB39MVw6rllwHaslc7hd8HGzBvUEEH5iujXTh97AtpvuJoVI1fRJAdsFTAYs9c51xP91Tqq/7NXnL4s8Zx+MWSsMnBzbzuNI88idj6aKsCoF8dBSlKHRSlKAUpSgFKUoBSlKAUpSgFKUoBWhxrgUF7E0N1GskTfZPgR0ZSN1YeYINb9KAojtlYScPna3muZl4euia1L/WMzqQr24k6uo1N3CR7ynouTk7OcD+j3MkMqfWxQRGSTOpmknPMMZfqVRFRBvvyyfHAnvtZuGgs4rldLC2uYJDGw2k7/LVdX2MGTVnB3UVDez948t7xNpV0vzLYFdWsLpgI0hsDI8th16VCFNRk5LecqSbSR3BaL5frNehAo6AVkrIkOevSrigwlB5D7q1brhEEuDLDE5AwC8aMQM5wCR0zXVEYHhXqgOHadn4IX1wxiNsYIQlEP8AaRSFPxIzXZi6V7IryxCgk4AAJJ8AAMkn5UBzo5Fj4zwwkHVIl5Fn4RpIM+mz/eKs6qq4xdgHh06M4xe2pBAYEpLlHBXGreNyNOM71agqLLo6H2lKVwkKUpQClKUArV4nxFLaGWaXIjiR3bAydKKWbA8TgVtVrcT4etxDLDJvHKjIwGx0upVv1GgIT+GOD+iXv6KL+NT8McH9Evf0UX8aqUl47cW80tuzwOYZZIjI+sM3LcprIU5xt5Z+JrKvHrpn0R/RXOjVlDIw640kZyG9CBWR1KqdrI3xo0Gr3l5Fzfhjg/ol7+ii/jU/DHB/RL39FF/Gqlou00xXLPaKfFTz8r6HAIz86xp2quDvi3EetlEhEugkeI3yc+G2djttXPe1eCO+5ocX5F03Htpt0RmNpe4UEnMcQGwzuebtUg7Pe0CyviFhmCzbZhkBimBK6sBGwWwM5K5Gx3r86cR4/M6aA9uxZlGmLncxu8NhqGMeB9Ca7s9/BOCbqFlKMVLMupUYaWIE0Z7o3Xclevxp/InGzlHwH8WnJtRl46eR+kaVRXD+PcQtQpsrzmxeEVyecmO7gLIO+F0jpn9tS7hXtmiAVeIwS2z4AMgXm25OwJDpkrk6jgg7DrV1OvCejM9XZqlP6ll5G97av5nn/vLf95jqv+F8TjtLviBuWMSSyxFHZWCNiMg4cDTnfpnOx8jUz9rXGoLjgdxJbypLHrtzqjZXH/ER7bHY+hrjhw4z9lhnB8mGcEfA1ejHNmxa9pbRwGF1b49ZUU/MMQRXXS4VgCrKQQCCCCCCMggjqKitxwSCTGuCJiOmY0P+leo+x9uettAP+0n/AMVIryO4/aK1U4a5gDA4IM0QOemMFuteT2ntP6Vb/p4v/tWhadl7eI6khjVvNURT1z4DPUVtfyHEd+UpPnpX9uKAxp22s2zonEhAzpjWSRsZA2VVJ8RWDiPHoZ4nRoLiWFkJbuGEEKc6SZHjbfHQZyM+Gx6h4d8f81YL/ho5Uv8Adv4/1DQHY9nfLv4Ib5lIOqTkx5OmPSzwljjZnI1bkd0HA+0WnFQL2G/zJa/2p/3iSp7UDQlYUpSgFKUoBSlKAUpSgPzXw9AOJcVOCHF1L4Y7pnlPXrvjp6CtdE0311pxkmAkDOxKHOdup6/P4154nfyXF/eXcSRqs0jBQZjA4VGKZdCchm0AkHoc4xWtaxyxzNL3HLhNWu6iLFl2ByEGBjbGPnXnzXzJO+79Hq02/cxjbfffz/Z1eygVrUDfvczmhvyztICPL08vnUe4OGxYg4MQmfB8DjVyzj46iM71uWHDZwraYwwLMSVu3Ud45xhCB0xXk8CudCpylCJMHUCbGFGrSmQM7Fvezn571BYU5Z69nMnLE4w+F5cny5cjo9p5dM1gwxnmsuT5NoU/+o194VAXkuXErRgSlcqV04RAWLqQVbqMk77EZFcbicE4eIGBzIhEq6ZpJ8KjAP3GJ8SvTFbPD794rec6FfmmV8I+XjaRd1kjIDAKBkkZrmH5aS/HElj+c5S7d/Cx94HaMy8yOQwtL39MYxEu2MctiQenp91dbhfG5JFGRHKSDqSM6JgRsRy2OlxnqQ2N9htWLhsQhiHiscfh44XJI+OP11ocUhUcKUqB3UiKnABBZ11EeROTnHXNKiUnbnYUpSgm09E31/huHhFndq4gflMww6xnlkgEELJEeoDKpxgbr1rowcSu7bCyItzAuwaPuzhQNiyHuscDoOvnvXKteExsiBkAKIMHdWUjfZh3h3sn76+2/F3itlkLS40jHOUOj504w6DWud9Jfr4+ddU6lN/A78mRlTpVl8yNnxRM+B9pbadyiuFlH/LcGNwfEaWxk/DNSKquk4ra3KqLuIxllGGkXA90HCyjp18SOnTO1de2luYAGtpzNHn/AHc7cxSMkkJKO8D4bkjz6Vpjta0qK32MM/Z8rXpNSXmT2FMmtionZ9uEXSLpHt3OAWcaoNXpKpIAz01Y9akdtfrIoZCGQ9GUhgfmNq1xkpK6Z58oSg7SVjZoYw3dYZU7EeYOxH3V5WQGsidR8R+2pETL7HY0Xg9qIzkfW59GM7616dAcj/U1NKg3sW/meD+8uP3mSpzUDQKUpQClKUApSlAKUpQH5w7f8Ji/lriA5a6fqGxjA1SQB3bbxZiSfjXH/kaH80v3VJu3YzxriP8AZtP3Za4tZpt4jRBLCaf8jw/m1+6vL8EhP/LA+BI/Ya3qVG7J2RzG4FEuCoZWHQh2yD4EHPWvt5G745oW4C9BJ3JAN84lTBPh1zW9L4VjrmuoTa0NB5MRctZnh1DBjn3XA6qlwq7bKRuAO9ivvEZjGkOVlWBJRlGImgGMhWjmUZIXPunx+dbpXOx3Fa8FlyiWt3aJj10nKnGcakOQRv0rmHrr1ZYqm5+XX5SOrLxBFt5ZFYHCnB94aivcG3mSNvWsF7MktlDGhUM5hAUHUV0YLgjw0gHrjpXKa3GsNJEQcg863Oh8g6gxhPdJyB7uOmd9q2JJpJZI3jkS5aMtkBRBc6cHUpU4DKPIb/DJqtxzT7+vWxfGpdNLO6t1v8L9p2WmCJI7e6qMTsCemeh2PTxrm2ym2tlkCCJmjQLJEc6nde4ssTd1vMtnbO2N69X3FkMLw4ZZ3BQRuNDZfKA5bu6c+OfCsvFbvmR20MgZZnZHcEFMCNctjPXLbDGfHyqLTyXFk01m+C8zPa9opkX8ahGnG7RkEjcAAxk77kDYmtqxtIS5ezkaCY9eX3CRkHvwuMFc4+yK0b5A0eCQNbxoCTjcyKdj4EAEg+lYu01v/wAPGZCxkkOkvhpYwMMWR9m64658KhhtJYHZvgTxNwfvFiS4kot+011AQJ4luIhjMsXckxgZYwnZj12Uj/Su9wjthbXBCpKNew5b5jkBONtLYJOWA2z6ZqvzfTwDUJBJGCuoSjcBmwTzV3AGoHJBxj5VuXLxXEY+lxoUJ2kVxJGu4ABlXBQknxAHrV62mpD61fsMstipVLum2nwehb/s3kIiu4yMLFezhNsErIEuCT596ZsHyx8TLq/P3Z57nhhL8NmDRvoLQzASRuAMAiQd5e6dsenpVgcI9scBwvEInspPNvrYDk4AEyDAOOuoADB3rTTrwqaMyVNmqUvqXfuLBpWG0vY5kDxOsiHOGRgynBIOCDg7gj5Vmq4oFKUoBSlKAUpSgKE7cRf7X4g3j+LD5C0Q/wCtcBhUj7anPFeIf2rf90iqPyLWWf1M0w+lGOlKVEmY5fCsde5eteKERSlKAViubRZBhxny8x8D1FZaV0GImQJo1LLF+bnXWPE7OMMOvrWpHHGGBOu2Zd0Dkz22cEYB95dj5/sroUqOFbuvwTVR78+3q/ma99LKyJqTVCrhxNb4mXYNpJUkFQD1BPgRtX2DiP0m6DFg6xx9wqrIFLHDa0JPfI8jjbxxmi2YV9cZMcmc6kOPTce6fHw8a+XDszAzxLMQNpIzyJwevUHS2/z3Ncw9dfvuLFUTVr265frvOjxBwqwhhkPcQjw8G1A79Rlf11j7RR6rq2Ubgo7SDzAOFLjx36ZrReHmMpimSV1UhYLpAjnVjUM7BthnI9fjWO1kaGZjcJyNSKoVi7DII3WRs6U3Pd1HxqCXxJ9pa5fC09G1n1kbs6cgq0LmIvIqnSNQOds8no7dOmD1Nb7dpTEVWXTKrEDUnck7w6Nbt3um5xkbgVoXd0qz2moro5jHJ3wQulD6DU439PSs3EJC98MYKRQ6SR4M5LY+7yqEoqUkmtxZCbhFuL3pHS4ZPDHI0lhcG2uD15baM4GcSQP3WA32Ix1q6OwHFbm5sxJeLiXXIAdBi1oHISTQdwCP9KpHhdokvEeGrIoZTdLkHocDUAfTI6V+kRWvZ4tLVtczBtU1KVsKT5bxSlK0mQUpSgFKUoD89caH+0uKf4n/ANgrSlWrU7b9hYhHNc26YmLmWbckyAqA3U7aQMgDb3tsmqxkWslRWkaYO8TRIr5WSVax1EmYpeteK9Sda810iKUpQClKUApSlAKUpQHmWFWGGAI8iAa+W5kiyI5DoP8Ay5PrY/kCcr49DXulGk8mdjJxd0a4eNX1FZLYnGXhPMgP9uIjYDHl1OazWNo0et4tM8bEEm3wNJC+MP2Sc9F/JG2a9VrzWCsdQLJJ4OhKt5dR122qOHh1+fMtVX+y8MvTy7zudmrpH4jw8Ke+LtNiCGHdfOQQCPCv0eKpf2Y9iZr0W1/c3HdinYxJyY9TCJmjJMgOoAsCCMfZz5GrorVTi4xszJWkpSuuvuKUpVhUKUpQClKUAqn+1vYySCdzBE7W57ylVLBdR3Q4HgenoR61cFKhKKkSjLCfnKSOtN0xX6F412Zgux9cgLeDjuuP+oeHociqq7Uez+e1yyjmw7nUoJKgflr4beIyOvSqJQcS+M0yDv1Nea+zNhtLbNt3TsdwCNjvuCD86+McddvjtXDopRTnpvX0iuA+UpSgFKUoBSlKAUpSgFKUoC6/Yq2eC2ZPU8/P/i5qnFQf2KfzJZ/9/wDe5qnFbDKKUpQClKUApSlAKUpQClKUB8xWvdcMilIMsSOR0LorY+GRtWzSgOZedmLSYBZbaF1ByA0aHBxjPT1rTuOwVg6FDaQqu3uLy2GDnZkww6eBrv0rljtyKN7LuH6SogIyCNXNmLDI6gs53HrXJuPYtaHGia4Tz70b5/zxnHyqwaUwoXZX34F7X89cffF/Dp+Be1/PXH3xfw6sGlcwI7iZX34F7X89cffF/Dp+Be1/PXH3xfw6sGlMCGJldyexS2PS4uB+hP7Yq92/sWtBnXNcP5d6NMf5Ixn51YNKYVwOYmQyz9kthGSSskmRjDyMQN+o04Oa2n9mPDyMfR/ulmB+8SVKaV3ChdnJ7K9m4+HWsVrCzNHHrwz4LHXI0hzpAHVz4V1qUrpwUpSgP//Z"/>
          <p:cNvSpPr>
            <a:spLocks noChangeAspect="1" noChangeArrowheads="1"/>
          </p:cNvSpPr>
          <p:nvPr/>
        </p:nvSpPr>
        <p:spPr bwMode="auto">
          <a:xfrm>
            <a:off x="63500" y="-1165225"/>
            <a:ext cx="1876425" cy="24288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32" name="Picture 8" descr="http://ibecallao.files.wordpress.com/2007/10/dibujosreligiososcristianos004.gif"/>
          <p:cNvPicPr>
            <a:picLocks noChangeAspect="1" noChangeArrowheads="1"/>
          </p:cNvPicPr>
          <p:nvPr/>
        </p:nvPicPr>
        <p:blipFill>
          <a:blip r:embed="rId3" cstate="print"/>
          <a:srcRect/>
          <a:stretch>
            <a:fillRect/>
          </a:stretch>
        </p:blipFill>
        <p:spPr bwMode="auto">
          <a:xfrm>
            <a:off x="6479704" y="3573016"/>
            <a:ext cx="2412776" cy="32849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p:cTn id="7" dur="1000" fill="hold"/>
                                        <p:tgtEl>
                                          <p:spTgt spid="1032"/>
                                        </p:tgtEl>
                                        <p:attrNameLst>
                                          <p:attrName>ppt_w</p:attrName>
                                        </p:attrNameLst>
                                      </p:cBhvr>
                                      <p:tavLst>
                                        <p:tav tm="0">
                                          <p:val>
                                            <p:strVal val="#ppt_w*0.70"/>
                                          </p:val>
                                        </p:tav>
                                        <p:tav tm="100000">
                                          <p:val>
                                            <p:strVal val="#ppt_w"/>
                                          </p:val>
                                        </p:tav>
                                      </p:tavLst>
                                    </p:anim>
                                    <p:anim calcmode="lin" valueType="num">
                                      <p:cBhvr>
                                        <p:cTn id="8" dur="1000" fill="hold"/>
                                        <p:tgtEl>
                                          <p:spTgt spid="1032"/>
                                        </p:tgtEl>
                                        <p:attrNameLst>
                                          <p:attrName>ppt_h</p:attrName>
                                        </p:attrNameLst>
                                      </p:cBhvr>
                                      <p:tavLst>
                                        <p:tav tm="0">
                                          <p:val>
                                            <p:strVal val="#ppt_h"/>
                                          </p:val>
                                        </p:tav>
                                        <p:tav tm="100000">
                                          <p:val>
                                            <p:strVal val="#ppt_h"/>
                                          </p:val>
                                        </p:tav>
                                      </p:tavLst>
                                    </p:anim>
                                    <p:animEffect transition="in" filter="fade">
                                      <p:cBhvr>
                                        <p:cTn id="9" dur="1000"/>
                                        <p:tgtEl>
                                          <p:spTgt spid="103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6048672"/>
          </a:xfrm>
        </p:spPr>
        <p:txBody>
          <a:bodyPr>
            <a:normAutofit/>
          </a:bodyPr>
          <a:lstStyle/>
          <a:p>
            <a:pPr algn="ctr">
              <a:buNone/>
            </a:pPr>
            <a:r>
              <a:rPr lang="es-CO" i="1" dirty="0" smtClean="0"/>
              <a:t>     El cristiano se hace a sí mismo una ofrenda a Dios. «</a:t>
            </a:r>
            <a:r>
              <a:rPr lang="es-CO" i="1" dirty="0" smtClean="0">
                <a:solidFill>
                  <a:srgbClr val="0070C0"/>
                </a:solidFill>
              </a:rPr>
              <a:t>Presentad vuestros cuerpos </a:t>
            </a:r>
            <a:r>
              <a:rPr lang="es-CO" i="1" dirty="0" smtClean="0"/>
              <a:t>-dice Pablo-</a:t>
            </a:r>
            <a:r>
              <a:rPr lang="es-CO" i="1" dirty="0" smtClean="0">
                <a:solidFill>
                  <a:srgbClr val="0070C0"/>
                </a:solidFill>
              </a:rPr>
              <a:t> como un sacrificio vivo a Dios</a:t>
            </a:r>
            <a:r>
              <a:rPr lang="es-CO" i="1" dirty="0" smtClean="0"/>
              <a:t>» </a:t>
            </a:r>
            <a:r>
              <a:rPr lang="es-CO" i="1" dirty="0" smtClean="0">
                <a:solidFill>
                  <a:srgbClr val="FF0000"/>
                </a:solidFill>
              </a:rPr>
              <a:t>(Rom. 12:1 ). </a:t>
            </a:r>
          </a:p>
          <a:p>
            <a:pPr>
              <a:buNone/>
            </a:pPr>
            <a:endParaRPr lang="es-CO" i="1" dirty="0" smtClean="0"/>
          </a:p>
          <a:p>
            <a:pPr algn="ctr">
              <a:buNone/>
            </a:pPr>
            <a:r>
              <a:rPr lang="es-CO" i="1" dirty="0" smtClean="0"/>
              <a:t>    Lo que Dios desea por encima de todo es el amor de nuestros corazones y el servicio de nuestras vidas. </a:t>
            </a:r>
            <a:endParaRPr lang="es-CO" dirty="0" smtClean="0"/>
          </a:p>
        </p:txBody>
      </p:sp>
      <p:pic>
        <p:nvPicPr>
          <p:cNvPr id="4" name="Picture 4" descr="http://t2.gstatic.com/images?q=tbn:ANd9GcS-VAGO15u1U0EB_0hqnouvCfNrDt-6tP9RZQ_f1RvZMr9hcvLzHQ"/>
          <p:cNvPicPr>
            <a:picLocks noChangeAspect="1" noChangeArrowheads="1"/>
          </p:cNvPicPr>
          <p:nvPr/>
        </p:nvPicPr>
        <p:blipFill>
          <a:blip r:embed="rId2" cstate="print"/>
          <a:srcRect/>
          <a:stretch>
            <a:fillRect/>
          </a:stretch>
        </p:blipFill>
        <p:spPr bwMode="auto">
          <a:xfrm>
            <a:off x="6012160" y="548681"/>
            <a:ext cx="2592288" cy="3168352"/>
          </a:xfrm>
          <a:prstGeom prst="rect">
            <a:avLst/>
          </a:prstGeom>
          <a:noFill/>
        </p:spPr>
      </p:pic>
      <p:sp>
        <p:nvSpPr>
          <p:cNvPr id="5" name="4 Rectángulo"/>
          <p:cNvSpPr/>
          <p:nvPr/>
        </p:nvSpPr>
        <p:spPr>
          <a:xfrm>
            <a:off x="6084168" y="4365104"/>
            <a:ext cx="2592288" cy="2246769"/>
          </a:xfrm>
          <a:prstGeom prst="rect">
            <a:avLst/>
          </a:prstGeom>
        </p:spPr>
        <p:txBody>
          <a:bodyPr wrap="square">
            <a:spAutoFit/>
          </a:bodyPr>
          <a:lstStyle/>
          <a:p>
            <a:pPr algn="ctr">
              <a:buNone/>
            </a:pPr>
            <a:r>
              <a:rPr lang="es-CO" sz="2800" i="1" dirty="0" smtClean="0">
                <a:solidFill>
                  <a:srgbClr val="FF0000"/>
                </a:solidFill>
              </a:rPr>
              <a:t>Ese es el sacrificio perfecto que ha de hacer todo cristiano.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4)">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112568" cy="6048672"/>
          </a:xfrm>
        </p:spPr>
        <p:txBody>
          <a:bodyPr>
            <a:normAutofit/>
          </a:bodyPr>
          <a:lstStyle/>
          <a:p>
            <a:pPr>
              <a:buNone/>
            </a:pPr>
            <a:r>
              <a:rPr lang="es-CO" dirty="0" smtClean="0"/>
              <a:t>iii) La misión de la Iglesia es </a:t>
            </a:r>
            <a:r>
              <a:rPr lang="es-CO" i="1" dirty="0" smtClean="0"/>
              <a:t>proclamar las excelencias de Dios. Es decir: testificar a las personas acerca de las obras maravillosas de Dios. </a:t>
            </a:r>
          </a:p>
          <a:p>
            <a:pPr>
              <a:buNone/>
            </a:pPr>
            <a:endParaRPr lang="es-CO" i="1" dirty="0" smtClean="0"/>
          </a:p>
          <a:p>
            <a:pPr algn="ctr">
              <a:buNone/>
            </a:pPr>
            <a:r>
              <a:rPr lang="es-CO" i="1" dirty="0" smtClean="0"/>
              <a:t>    Con su misma vida aún más que con sus palabras, el cristiano debe testificar de lo que Dios en Cristo ha hecho por él”.</a:t>
            </a:r>
          </a:p>
          <a:p>
            <a:endParaRPr lang="es-CO" dirty="0"/>
          </a:p>
        </p:txBody>
      </p:sp>
      <p:pic>
        <p:nvPicPr>
          <p:cNvPr id="61442" name="Picture 2" descr="http://t3.gstatic.com/images?q=tbn:ANd9GcT0a0zu87PjChZ8REb4jCw4aO7NZhlwba-DXyIk_KBSG_ydxH7b"/>
          <p:cNvPicPr>
            <a:picLocks noChangeAspect="1" noChangeArrowheads="1"/>
          </p:cNvPicPr>
          <p:nvPr/>
        </p:nvPicPr>
        <p:blipFill>
          <a:blip r:embed="rId2" cstate="print"/>
          <a:srcRect/>
          <a:stretch>
            <a:fillRect/>
          </a:stretch>
        </p:blipFill>
        <p:spPr bwMode="auto">
          <a:xfrm>
            <a:off x="5796136" y="332656"/>
            <a:ext cx="3024336" cy="2705844"/>
          </a:xfrm>
          <a:prstGeom prst="rect">
            <a:avLst/>
          </a:prstGeom>
          <a:noFill/>
        </p:spPr>
      </p:pic>
      <p:pic>
        <p:nvPicPr>
          <p:cNvPr id="61444" name="Picture 4" descr="http://t2.gstatic.com/images?q=tbn:ANd9GcTicnpkMejS521AUnDHPS-lDXX2ccsnGIwtPXcdUP2R2pCi1EyJ"/>
          <p:cNvPicPr>
            <a:picLocks noChangeAspect="1" noChangeArrowheads="1"/>
          </p:cNvPicPr>
          <p:nvPr/>
        </p:nvPicPr>
        <p:blipFill>
          <a:blip r:embed="rId3" cstate="print"/>
          <a:srcRect/>
          <a:stretch>
            <a:fillRect/>
          </a:stretch>
        </p:blipFill>
        <p:spPr bwMode="auto">
          <a:xfrm>
            <a:off x="5724128" y="3356992"/>
            <a:ext cx="3096344" cy="31112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anim to="" calcmode="lin" valueType="num">
                                      <p:cBhvr>
                                        <p:cTn id="7" dur="1" fill="hold"/>
                                        <p:tgtEl>
                                          <p:spTgt spid="6144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b="1" dirty="0" smtClean="0"/>
              <a:t/>
            </a:r>
            <a:br>
              <a:rPr lang="es-CO" b="1" dirty="0" smtClean="0"/>
            </a:br>
            <a:r>
              <a:rPr lang="es-CO" sz="5300" b="1" dirty="0" smtClean="0"/>
              <a:t>3. LA GLORIA DE LA IGLESIA</a:t>
            </a:r>
            <a:br>
              <a:rPr lang="es-CO" sz="5300" b="1" dirty="0" smtClean="0"/>
            </a:br>
            <a:endParaRPr lang="es-CO" dirty="0"/>
          </a:p>
        </p:txBody>
      </p:sp>
      <p:sp>
        <p:nvSpPr>
          <p:cNvPr id="3" name="2 Marcador de contenido"/>
          <p:cNvSpPr>
            <a:spLocks noGrp="1"/>
          </p:cNvSpPr>
          <p:nvPr>
            <p:ph idx="1"/>
          </p:nvPr>
        </p:nvSpPr>
        <p:spPr>
          <a:xfrm>
            <a:off x="457200" y="1600200"/>
            <a:ext cx="8229600" cy="2260848"/>
          </a:xfrm>
        </p:spPr>
        <p:txBody>
          <a:bodyPr>
            <a:normAutofit fontScale="70000" lnSpcReduction="20000"/>
          </a:bodyPr>
          <a:lstStyle/>
          <a:p>
            <a:pPr algn="ctr">
              <a:buNone/>
            </a:pPr>
            <a:r>
              <a:rPr lang="es-CO" b="1" dirty="0" smtClean="0"/>
              <a:t>       </a:t>
            </a:r>
            <a:r>
              <a:rPr lang="es-CO" sz="6000" b="1" dirty="0" smtClean="0"/>
              <a:t>   </a:t>
            </a:r>
            <a:r>
              <a:rPr lang="es-CO" sz="4100" dirty="0" smtClean="0">
                <a:solidFill>
                  <a:srgbClr val="FF0000"/>
                </a:solidFill>
              </a:rPr>
              <a:t>En el versículo 9 leemos acerca de las tres cosas de las que el cristiano es testigo.</a:t>
            </a:r>
          </a:p>
          <a:p>
            <a:endParaRPr lang="es-CO" dirty="0" smtClean="0"/>
          </a:p>
          <a:p>
            <a:pPr>
              <a:buNone/>
            </a:pPr>
            <a:r>
              <a:rPr lang="es-CO" sz="4600" dirty="0" smtClean="0"/>
              <a:t>1).  </a:t>
            </a:r>
            <a:r>
              <a:rPr lang="es-CO" sz="4600" u="sng" dirty="0" smtClean="0">
                <a:solidFill>
                  <a:srgbClr val="0070C0"/>
                </a:solidFill>
              </a:rPr>
              <a:t>Dios ha llamado al cristiano de las tinieblas a Su gloriosa luz.</a:t>
            </a:r>
            <a:endParaRPr lang="es-CO" sz="4600" dirty="0" smtClean="0"/>
          </a:p>
          <a:p>
            <a:endParaRPr lang="es-CO" dirty="0"/>
          </a:p>
        </p:txBody>
      </p:sp>
      <p:sp>
        <p:nvSpPr>
          <p:cNvPr id="5" name="4 Rectángulo"/>
          <p:cNvSpPr/>
          <p:nvPr/>
        </p:nvSpPr>
        <p:spPr>
          <a:xfrm>
            <a:off x="251520" y="4221088"/>
            <a:ext cx="5544616" cy="2246769"/>
          </a:xfrm>
          <a:prstGeom prst="rect">
            <a:avLst/>
          </a:prstGeom>
        </p:spPr>
        <p:txBody>
          <a:bodyPr wrap="square">
            <a:spAutoFit/>
          </a:bodyPr>
          <a:lstStyle/>
          <a:p>
            <a:pPr algn="ctr">
              <a:buNone/>
            </a:pPr>
            <a:r>
              <a:rPr lang="es-CO" i="1" dirty="0" smtClean="0"/>
              <a:t> </a:t>
            </a:r>
            <a:r>
              <a:rPr lang="es-CO" sz="2800" i="1" dirty="0" smtClean="0"/>
              <a:t>Cuando uno llega a conocer a Jesucristo, llega a conocer a Dios. Ya no necesita suponer ni andar a tientas. "El que Me ha visto -dice Jesús- ha visto al Padre» </a:t>
            </a:r>
            <a:r>
              <a:rPr lang="es-CO" sz="2800" i="1" dirty="0" smtClean="0">
                <a:solidFill>
                  <a:srgbClr val="FF0000"/>
                </a:solidFill>
              </a:rPr>
              <a:t>(Juan 14:9). </a:t>
            </a:r>
          </a:p>
        </p:txBody>
      </p:sp>
      <p:pic>
        <p:nvPicPr>
          <p:cNvPr id="20482" name="Picture 2" descr="http://4.bp.blogspot.com/_WqFMODwvW80/TSm-Ewu5N1I/AAAAAAAAAQ4/8HZBUYhTwlU/s200/Dolor1.jpg"/>
          <p:cNvPicPr>
            <a:picLocks noChangeAspect="1" noChangeArrowheads="1"/>
          </p:cNvPicPr>
          <p:nvPr/>
        </p:nvPicPr>
        <p:blipFill>
          <a:blip r:embed="rId2" cstate="print"/>
          <a:srcRect/>
          <a:stretch>
            <a:fillRect/>
          </a:stretch>
        </p:blipFill>
        <p:spPr bwMode="auto">
          <a:xfrm>
            <a:off x="6300192" y="4149080"/>
            <a:ext cx="2520280" cy="24090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animEffect transition="in" filter="fade">
                                      <p:cBhvr>
                                        <p:cTn id="17" dur="100"/>
                                        <p:tgtEl>
                                          <p:spTgt spid="20482"/>
                                        </p:tgtEl>
                                      </p:cBhvr>
                                    </p:animEffect>
                                    <p:anim calcmode="lin" valueType="num">
                                      <p:cBhvr>
                                        <p:cTn id="18" dur="400" fill="hold"/>
                                        <p:tgtEl>
                                          <p:spTgt spid="20482"/>
                                        </p:tgtEl>
                                        <p:attrNameLst>
                                          <p:attrName>ppt_x</p:attrName>
                                        </p:attrNameLst>
                                      </p:cBhvr>
                                      <p:tavLst>
                                        <p:tav tm="0">
                                          <p:val>
                                            <p:strVal val="#ppt_x"/>
                                          </p:val>
                                        </p:tav>
                                        <p:tav tm="100000">
                                          <p:val>
                                            <p:strVal val="#ppt_x"/>
                                          </p:val>
                                        </p:tav>
                                      </p:tavLst>
                                    </p:anim>
                                    <p:anim calcmode="lin" valueType="num">
                                      <p:cBhvr>
                                        <p:cTn id="19" dur="400" fill="hold"/>
                                        <p:tgtEl>
                                          <p:spTgt spid="2048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2048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2048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100"/>
                                        <p:tgtEl>
                                          <p:spTgt spid="5">
                                            <p:txEl>
                                              <p:pRg st="0" end="0"/>
                                            </p:txEl>
                                          </p:spTgt>
                                        </p:tgtEl>
                                      </p:cBhvr>
                                    </p:animEffect>
                                    <p:anim calcmode="lin" valueType="num">
                                      <p:cBhvr>
                                        <p:cTn id="27" dur="4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5">
                                            <p:txEl>
                                              <p:pRg st="0" end="0"/>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5">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5">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lnSpcReduction="10000"/>
          </a:bodyPr>
          <a:lstStyle/>
          <a:p>
            <a:pPr algn="ctr">
              <a:buNone/>
            </a:pPr>
            <a:endParaRPr lang="es-CO" sz="3800" dirty="0" smtClean="0">
              <a:solidFill>
                <a:srgbClr val="0070C0"/>
              </a:solidFill>
            </a:endParaRPr>
          </a:p>
          <a:p>
            <a:pPr algn="ctr">
              <a:buNone/>
            </a:pPr>
            <a:r>
              <a:rPr lang="es-CO" sz="3800" dirty="0" smtClean="0">
                <a:solidFill>
                  <a:srgbClr val="0070C0"/>
                </a:solidFill>
              </a:rPr>
              <a:t>Cuando uno llega a conocer a Jesucristo, llega a conocer </a:t>
            </a:r>
            <a:r>
              <a:rPr lang="es-CO" sz="3800" i="1" dirty="0" smtClean="0">
                <a:solidFill>
                  <a:srgbClr val="0070C0"/>
                </a:solidFill>
              </a:rPr>
              <a:t>el poder.</a:t>
            </a:r>
          </a:p>
          <a:p>
            <a:endParaRPr lang="es-CO" i="1" dirty="0" smtClean="0"/>
          </a:p>
          <a:p>
            <a:pPr>
              <a:buNone/>
            </a:pPr>
            <a:endParaRPr lang="es-CO" i="1" dirty="0" smtClean="0"/>
          </a:p>
          <a:p>
            <a:pPr>
              <a:buNone/>
            </a:pPr>
            <a:endParaRPr lang="es-CO" i="1" dirty="0" smtClean="0"/>
          </a:p>
          <a:p>
            <a:pPr>
              <a:buNone/>
            </a:pPr>
            <a:endParaRPr lang="es-CO" i="1" dirty="0" smtClean="0"/>
          </a:p>
          <a:p>
            <a:pPr algn="ctr">
              <a:buNone/>
            </a:pPr>
            <a:endParaRPr lang="es-CO" i="1" dirty="0" smtClean="0"/>
          </a:p>
          <a:p>
            <a:pPr algn="ctr">
              <a:buNone/>
            </a:pPr>
            <a:endParaRPr lang="es-CO" i="1" dirty="0" smtClean="0"/>
          </a:p>
          <a:p>
            <a:pPr algn="ctr">
              <a:buNone/>
            </a:pPr>
            <a:endParaRPr lang="es-CO" i="1" dirty="0" smtClean="0"/>
          </a:p>
          <a:p>
            <a:pPr algn="ctr">
              <a:buNone/>
            </a:pPr>
            <a:r>
              <a:rPr lang="es-CO" sz="3600" i="1" dirty="0" smtClean="0">
                <a:solidFill>
                  <a:srgbClr val="0070C0"/>
                </a:solidFill>
              </a:rPr>
              <a:t>En Jesucristo tenemos tanto la visión como el poder.</a:t>
            </a:r>
          </a:p>
          <a:p>
            <a:endParaRPr lang="es-CO" dirty="0" smtClean="0"/>
          </a:p>
          <a:p>
            <a:endParaRPr lang="es-CO" dirty="0"/>
          </a:p>
        </p:txBody>
      </p:sp>
      <p:sp>
        <p:nvSpPr>
          <p:cNvPr id="4" name="3 Pentágono"/>
          <p:cNvSpPr/>
          <p:nvPr/>
        </p:nvSpPr>
        <p:spPr>
          <a:xfrm>
            <a:off x="251520" y="1988840"/>
            <a:ext cx="8568952" cy="100811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i="1" dirty="0" smtClean="0"/>
              <a:t>1).  De poco nos serviría conocer a Dios si no recibiéramos poder para servirle.</a:t>
            </a:r>
          </a:p>
        </p:txBody>
      </p:sp>
      <p:sp>
        <p:nvSpPr>
          <p:cNvPr id="5" name="4 Pentágono"/>
          <p:cNvSpPr/>
          <p:nvPr/>
        </p:nvSpPr>
        <p:spPr>
          <a:xfrm>
            <a:off x="251520" y="3140968"/>
            <a:ext cx="8568952" cy="100811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i="1" dirty="0" smtClean="0"/>
              <a:t>2). De poco nos serviría conocer la bondad si siguiéramos impotentes para alcanzarla .</a:t>
            </a:r>
          </a:p>
        </p:txBody>
      </p:sp>
      <p:sp>
        <p:nvSpPr>
          <p:cNvPr id="6" name="5 Pentágono"/>
          <p:cNvSpPr/>
          <p:nvPr/>
        </p:nvSpPr>
        <p:spPr>
          <a:xfrm>
            <a:off x="251520" y="4293096"/>
            <a:ext cx="8568952" cy="91668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CO" sz="2800" b="1" i="1" dirty="0" smtClean="0"/>
              <a:t>3). De poco nos serviría ver el auténtico camino si no lo pudiéramos seguir.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1"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 to="" calcmode="lin" valueType="num">
                                      <p:cBhvr>
                                        <p:cTn id="27"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a:buNone/>
            </a:pPr>
            <a:r>
              <a:rPr lang="es-CO" sz="4600" dirty="0" smtClean="0">
                <a:solidFill>
                  <a:srgbClr val="0070C0"/>
                </a:solidFill>
              </a:rPr>
              <a:t>ii) </a:t>
            </a:r>
            <a:r>
              <a:rPr lang="es-CO" sz="3500" u="sng" dirty="0" smtClean="0">
                <a:solidFill>
                  <a:srgbClr val="0070C0"/>
                </a:solidFill>
              </a:rPr>
              <a:t>Dios ha hecho que los que no eran ni siquiera un pueblo fueran el pueblo de Dios.</a:t>
            </a:r>
          </a:p>
          <a:p>
            <a:pPr>
              <a:buNone/>
            </a:pPr>
            <a:endParaRPr lang="es-CO" dirty="0" smtClean="0"/>
          </a:p>
          <a:p>
            <a:pPr algn="ctr">
              <a:buNone/>
            </a:pPr>
            <a:r>
              <a:rPr lang="es-CO" dirty="0" smtClean="0"/>
              <a:t>      </a:t>
            </a:r>
            <a:r>
              <a:rPr lang="es-CO" dirty="0" smtClean="0">
                <a:solidFill>
                  <a:srgbClr val="FF0000"/>
                </a:solidFill>
              </a:rPr>
              <a:t>1 Pedro 2:10</a:t>
            </a:r>
            <a:r>
              <a:rPr lang="es-CO" dirty="0" smtClean="0"/>
              <a:t> dice: “</a:t>
            </a:r>
            <a:r>
              <a:rPr lang="es-CO" u="sng" dirty="0" smtClean="0"/>
              <a:t>vosotros que en otro tiempo no erais pueblo</a:t>
            </a:r>
            <a:r>
              <a:rPr lang="es-CO" dirty="0" smtClean="0"/>
              <a:t>, pero que ahora sois pueblo de Dios; </a:t>
            </a:r>
            <a:r>
              <a:rPr lang="es-CO" u="sng" dirty="0" smtClean="0"/>
              <a:t>que en otro tiempo no habíais alcanzado misericordia</a:t>
            </a:r>
            <a:r>
              <a:rPr lang="es-CO" dirty="0" smtClean="0"/>
              <a:t>, pero ahora habéis alcanzado misericordia”. Note que Pedro está hablando con los gentiles convertidos.</a:t>
            </a:r>
          </a:p>
          <a:p>
            <a:pPr>
              <a:buNone/>
            </a:pPr>
            <a:endParaRPr lang="es-CO" dirty="0" smtClean="0"/>
          </a:p>
          <a:p>
            <a:pPr>
              <a:buNone/>
            </a:pPr>
            <a:endParaRPr lang="es-CO" i="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lstStyle/>
          <a:p>
            <a:pPr algn="ctr">
              <a:buNone/>
            </a:pPr>
            <a:r>
              <a:rPr lang="es-CO" dirty="0" smtClean="0"/>
              <a:t>   Aquí Pedro está citando a </a:t>
            </a:r>
            <a:r>
              <a:rPr lang="es-CO" dirty="0" smtClean="0">
                <a:solidFill>
                  <a:srgbClr val="FF0000"/>
                </a:solidFill>
              </a:rPr>
              <a:t>(Oseas 1:6; 9-10)</a:t>
            </a:r>
            <a:r>
              <a:rPr lang="es-CO" dirty="0" smtClean="0"/>
              <a:t> donde dice: “</a:t>
            </a:r>
            <a:r>
              <a:rPr lang="es-CO" u="sng" dirty="0" smtClean="0"/>
              <a:t>porque no más tendré misericordia de la casa de Israel</a:t>
            </a:r>
            <a:r>
              <a:rPr lang="es-CO" dirty="0" smtClean="0"/>
              <a:t>, sino que los </a:t>
            </a:r>
            <a:r>
              <a:rPr lang="es-CO" u="sng" dirty="0" smtClean="0"/>
              <a:t>quitaré del todo</a:t>
            </a:r>
            <a:r>
              <a:rPr lang="es-CO" dirty="0" smtClean="0"/>
              <a:t>. 9. porque vosotros no sois mi pueblo, ni yo seré vuestro Dios.</a:t>
            </a:r>
          </a:p>
          <a:p>
            <a:pPr fontAlgn="base"/>
            <a:endParaRPr lang="es-CO" dirty="0" smtClean="0"/>
          </a:p>
          <a:p>
            <a:pPr algn="ctr" fontAlgn="base">
              <a:buNone/>
            </a:pPr>
            <a:r>
              <a:rPr lang="es-CO" dirty="0" smtClean="0"/>
              <a:t>    10  Con todo será el número de los hijos de Israel como la arena de la mar, que ni se puede medir ni contar. Y será, que donde se les ha dicho: </a:t>
            </a:r>
            <a:r>
              <a:rPr lang="es-CO" u="sng" dirty="0" smtClean="0"/>
              <a:t>Vosotros no sois mi pueblo, les será dicho: Sois hijos del Dios viviente.</a:t>
            </a:r>
          </a:p>
          <a:p>
            <a:pPr>
              <a:buNone/>
            </a:pPr>
            <a:endParaRPr lang="es-CO" i="1"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20000"/>
          </a:bodyPr>
          <a:lstStyle/>
          <a:p>
            <a:pPr algn="ctr">
              <a:buNone/>
            </a:pPr>
            <a:r>
              <a:rPr lang="es-CO" dirty="0" smtClean="0"/>
              <a:t>    Nota. Dios no tiene un plan de salvación para los Judíos y otro para los Gentiles, siempre ha sido el mismo plan, el problema radica en que las diez tribus de Israel apostataron, dejaron de obedecer a Dios, y en su lugar fueron injertados los gentiles </a:t>
            </a:r>
            <a:r>
              <a:rPr lang="es-CO" dirty="0" smtClean="0">
                <a:solidFill>
                  <a:srgbClr val="FF0000"/>
                </a:solidFill>
              </a:rPr>
              <a:t>(Rom.11:17-24).</a:t>
            </a:r>
          </a:p>
          <a:p>
            <a:pPr>
              <a:buNone/>
            </a:pPr>
            <a:endParaRPr lang="es-CO" dirty="0" smtClean="0"/>
          </a:p>
          <a:p>
            <a:pPr algn="ctr">
              <a:buNone/>
            </a:pPr>
            <a:r>
              <a:rPr lang="es-CO" dirty="0" smtClean="0"/>
              <a:t>    Sin embargo, </a:t>
            </a:r>
            <a:r>
              <a:rPr lang="es-CO" u="sng" dirty="0" smtClean="0"/>
              <a:t>los israelitas que perseveraron en la fe </a:t>
            </a:r>
            <a:r>
              <a:rPr lang="es-CO" u="sng" dirty="0" smtClean="0">
                <a:solidFill>
                  <a:srgbClr val="FF0000"/>
                </a:solidFill>
              </a:rPr>
              <a:t>(Juan 1:11,12)</a:t>
            </a:r>
            <a:r>
              <a:rPr lang="es-CO" u="sng" dirty="0" smtClean="0"/>
              <a:t>, unidos con los gentiles que aceptaron a Cristo, formaron el Israel espiritual</a:t>
            </a:r>
            <a:r>
              <a:rPr lang="es-CO" dirty="0" smtClean="0"/>
              <a:t> mencionado en </a:t>
            </a:r>
            <a:r>
              <a:rPr lang="es-CO" dirty="0" smtClean="0">
                <a:solidFill>
                  <a:srgbClr val="FF0000"/>
                </a:solidFill>
              </a:rPr>
              <a:t>(Heb.8:10)</a:t>
            </a:r>
            <a:r>
              <a:rPr lang="es-CO" dirty="0" smtClean="0"/>
              <a:t>, con estos, Dios hizo “</a:t>
            </a:r>
            <a:r>
              <a:rPr lang="es-CO" u="sng" dirty="0" smtClean="0">
                <a:solidFill>
                  <a:srgbClr val="0070C0"/>
                </a:solidFill>
              </a:rPr>
              <a:t>un nuevo pacto</a:t>
            </a:r>
            <a:r>
              <a:rPr lang="es-CO" dirty="0" smtClean="0"/>
              <a:t>”, ha escrito la Ley que antes estaba escrita en las tablas de piedra, en “sus mentes y en sus corazones”.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568952" cy="5904656"/>
          </a:xfrm>
          <a:solidFill>
            <a:schemeClr val="accent1">
              <a:lumMod val="20000"/>
              <a:lumOff val="80000"/>
            </a:schemeClr>
          </a:solidFill>
        </p:spPr>
        <p:txBody>
          <a:bodyPr>
            <a:normAutofit fontScale="92500" lnSpcReduction="20000"/>
          </a:bodyPr>
          <a:lstStyle/>
          <a:p>
            <a:pPr algn="ctr">
              <a:buNone/>
            </a:pPr>
            <a:r>
              <a:rPr lang="es-CO" dirty="0" smtClean="0"/>
              <a:t>     </a:t>
            </a:r>
            <a:r>
              <a:rPr lang="es-CO" sz="3600" dirty="0" smtClean="0">
                <a:solidFill>
                  <a:srgbClr val="FF0000"/>
                </a:solidFill>
              </a:rPr>
              <a:t>Esto quiere decir que </a:t>
            </a:r>
            <a:r>
              <a:rPr lang="es-CO" sz="3600" i="1" dirty="0" smtClean="0">
                <a:solidFill>
                  <a:srgbClr val="FF0000"/>
                </a:solidFill>
              </a:rPr>
              <a:t>el cristiano es llamado de ser una persona insignificante a ser una persona </a:t>
            </a:r>
            <a:r>
              <a:rPr lang="es-CO" sz="3600" i="1" u="sng" dirty="0" smtClean="0">
                <a:solidFill>
                  <a:srgbClr val="FF0000"/>
                </a:solidFill>
              </a:rPr>
              <a:t>representativa</a:t>
            </a:r>
            <a:r>
              <a:rPr lang="es-CO" sz="3600" i="1" dirty="0" smtClean="0">
                <a:solidFill>
                  <a:srgbClr val="FF0000"/>
                </a:solidFill>
              </a:rPr>
              <a:t>. </a:t>
            </a:r>
          </a:p>
          <a:p>
            <a:pPr>
              <a:buNone/>
            </a:pPr>
            <a:endParaRPr lang="es-CO" i="1" dirty="0" smtClean="0"/>
          </a:p>
          <a:p>
            <a:pPr algn="ctr">
              <a:buNone/>
            </a:pPr>
            <a:r>
              <a:rPr lang="es-CO" i="1" dirty="0" smtClean="0"/>
              <a:t>     Esto es algo que sucede constantemente en este mundo: que la grandeza de una persona no depende de ella misma, sino de lo que se le ha confiado. </a:t>
            </a:r>
          </a:p>
          <a:p>
            <a:pPr>
              <a:buNone/>
            </a:pPr>
            <a:endParaRPr lang="es-CO" i="1" dirty="0" smtClean="0"/>
          </a:p>
          <a:p>
            <a:pPr algn="ctr">
              <a:buNone/>
            </a:pPr>
            <a:r>
              <a:rPr lang="es-CO" i="1" dirty="0" smtClean="0"/>
              <a:t>     La grandeza del cristiano depende del hecho de que Dios le ha escogido para que sea Suyo y para que haga Su obra en el mundo. Ningún cristiano es una persona ordinaria, sino un hombre o una mujer de Dios.</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i="1" dirty="0" smtClean="0"/>
              <a:t>iii)</a:t>
            </a:r>
            <a:r>
              <a:rPr lang="es-CO" i="1" dirty="0" smtClean="0">
                <a:solidFill>
                  <a:srgbClr val="0070C0"/>
                </a:solidFill>
              </a:rPr>
              <a:t> El cristiano es llamado de la no misericordia a la misericordia.</a:t>
            </a:r>
          </a:p>
        </p:txBody>
      </p:sp>
      <p:sp>
        <p:nvSpPr>
          <p:cNvPr id="3" name="2 Marcador de contenido"/>
          <p:cNvSpPr>
            <a:spLocks noGrp="1"/>
          </p:cNvSpPr>
          <p:nvPr>
            <p:ph sz="half" idx="1"/>
          </p:nvPr>
        </p:nvSpPr>
        <p:spPr>
          <a:xfrm>
            <a:off x="457200" y="1600200"/>
            <a:ext cx="4038600" cy="4925144"/>
          </a:xfrm>
          <a:solidFill>
            <a:schemeClr val="accent3">
              <a:lumMod val="60000"/>
              <a:lumOff val="40000"/>
            </a:schemeClr>
          </a:solidFill>
        </p:spPr>
        <p:txBody>
          <a:bodyPr>
            <a:normAutofit/>
          </a:bodyPr>
          <a:lstStyle/>
          <a:p>
            <a:pPr algn="ctr">
              <a:buNone/>
            </a:pPr>
            <a:r>
              <a:rPr lang="es-CO" sz="4000" i="1" dirty="0" smtClean="0">
                <a:solidFill>
                  <a:srgbClr val="FF0000"/>
                </a:solidFill>
              </a:rPr>
              <a:t>Religión Cristiana</a:t>
            </a:r>
          </a:p>
          <a:p>
            <a:pPr algn="ctr">
              <a:buNone/>
            </a:pPr>
            <a:r>
              <a:rPr lang="es-CO" sz="3600" i="1" dirty="0" smtClean="0"/>
              <a:t>      El cristiano ha descubierto el </a:t>
            </a:r>
            <a:r>
              <a:rPr lang="es-CO" sz="3600" i="1" u="sng" dirty="0" smtClean="0"/>
              <a:t>amor de Dios,</a:t>
            </a:r>
            <a:r>
              <a:rPr lang="es-CO" sz="3600" i="1" dirty="0" smtClean="0"/>
              <a:t> y sabe que ya no tiene que tenerle miedo, porque le va bien a su alma.</a:t>
            </a:r>
          </a:p>
          <a:p>
            <a:endParaRPr lang="es-CO" dirty="0"/>
          </a:p>
        </p:txBody>
      </p:sp>
      <p:sp>
        <p:nvSpPr>
          <p:cNvPr id="5" name="4 Marcador de contenido"/>
          <p:cNvSpPr>
            <a:spLocks noGrp="1"/>
          </p:cNvSpPr>
          <p:nvPr>
            <p:ph sz="half" idx="2"/>
          </p:nvPr>
        </p:nvSpPr>
        <p:spPr>
          <a:xfrm>
            <a:off x="4648200" y="1600200"/>
            <a:ext cx="4038600" cy="4925144"/>
          </a:xfrm>
          <a:solidFill>
            <a:schemeClr val="accent3">
              <a:lumMod val="60000"/>
              <a:lumOff val="40000"/>
            </a:schemeClr>
          </a:solidFill>
        </p:spPr>
        <p:txBody>
          <a:bodyPr>
            <a:normAutofit/>
          </a:bodyPr>
          <a:lstStyle/>
          <a:p>
            <a:pPr algn="ctr">
              <a:buNone/>
            </a:pPr>
            <a:r>
              <a:rPr lang="es-CO" sz="4000" dirty="0" smtClean="0">
                <a:solidFill>
                  <a:srgbClr val="FF0000"/>
                </a:solidFill>
              </a:rPr>
              <a:t>Religión no cristiana</a:t>
            </a:r>
          </a:p>
          <a:p>
            <a:pPr algn="ctr">
              <a:buNone/>
            </a:pPr>
            <a:r>
              <a:rPr lang="es-CO" sz="4000" i="1" dirty="0" smtClean="0"/>
              <a:t>La gran característica de las religiones no cristianas es el </a:t>
            </a:r>
            <a:r>
              <a:rPr lang="es-CO" sz="4000" i="1" u="sng" dirty="0" smtClean="0"/>
              <a:t>temor de Dios.</a:t>
            </a:r>
            <a:endParaRPr lang="es-CO" sz="4000"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4)">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bg/>
                                          </p:spTgt>
                                        </p:tgtEl>
                                        <p:attrNameLst>
                                          <p:attrName>style.visibility</p:attrName>
                                        </p:attrNameLst>
                                      </p:cBhvr>
                                      <p:to>
                                        <p:strVal val="visible"/>
                                      </p:to>
                                    </p:set>
                                    <p:anim to="" calcmode="lin" valueType="num">
                                      <p:cBhvr>
                                        <p:cTn id="27" dur="1" fill="hold"/>
                                        <p:tgtEl>
                                          <p:spTgt spid="5">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 to="" calcmode="lin" valueType="num">
                                      <p:cBhvr>
                                        <p:cTn id="32" dur="1" fill="hold"/>
                                        <p:tgtEl>
                                          <p:spTgt spid="5">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 to="" calcmode="lin" valueType="num">
                                      <p:cBhvr>
                                        <p:cTn id="37" dur="1" fill="hold"/>
                                        <p:tgtEl>
                                          <p:spTgt spid="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P spid="5"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dirty="0" smtClean="0"/>
              <a:t/>
            </a:r>
            <a:br>
              <a:rPr lang="es-CO" b="1" dirty="0" smtClean="0"/>
            </a:br>
            <a:r>
              <a:rPr lang="es-CO" sz="5300" b="1" dirty="0" smtClean="0"/>
              <a:t>4. LA MISIÓN DE LA IGLESIA</a:t>
            </a:r>
            <a:br>
              <a:rPr lang="es-CO" sz="5300" b="1" dirty="0" smtClean="0"/>
            </a:br>
            <a:endParaRPr lang="es-CO" dirty="0"/>
          </a:p>
        </p:txBody>
      </p:sp>
      <p:sp>
        <p:nvSpPr>
          <p:cNvPr id="3" name="2 Marcador de contenido"/>
          <p:cNvSpPr>
            <a:spLocks noGrp="1"/>
          </p:cNvSpPr>
          <p:nvPr>
            <p:ph idx="1"/>
          </p:nvPr>
        </p:nvSpPr>
        <p:spPr>
          <a:xfrm>
            <a:off x="457200" y="1600200"/>
            <a:ext cx="8229600" cy="4925144"/>
          </a:xfrm>
          <a:solidFill>
            <a:srgbClr val="FFFF00"/>
          </a:solidFill>
        </p:spPr>
        <p:txBody>
          <a:bodyPr>
            <a:normAutofit fontScale="92500"/>
          </a:bodyPr>
          <a:lstStyle/>
          <a:p>
            <a:pPr algn="ctr">
              <a:buNone/>
            </a:pPr>
            <a:r>
              <a:rPr lang="es-CO" b="1" dirty="0" smtClean="0"/>
              <a:t>     </a:t>
            </a:r>
            <a:r>
              <a:rPr lang="es-CO" dirty="0" smtClean="0"/>
              <a:t>Pedro usa en el versículo 9 toda una serie de frases que son un compendio de las funciones de la Iglesia.</a:t>
            </a:r>
          </a:p>
          <a:p>
            <a:pPr>
              <a:buNone/>
            </a:pPr>
            <a:endParaRPr lang="es-CO" dirty="0" smtClean="0"/>
          </a:p>
          <a:p>
            <a:pPr>
              <a:buNone/>
            </a:pPr>
            <a:r>
              <a:rPr lang="es-CO" dirty="0" smtClean="0"/>
              <a:t>     Llama a los cristianos de la siguiente manera:</a:t>
            </a:r>
          </a:p>
          <a:p>
            <a:pPr>
              <a:buNone/>
            </a:pPr>
            <a:r>
              <a:rPr lang="es-CO" dirty="0" smtClean="0"/>
              <a:t>     «</a:t>
            </a:r>
            <a:r>
              <a:rPr lang="es-CO" u="sng" dirty="0" smtClean="0"/>
              <a:t>raza escogida</a:t>
            </a:r>
            <a:r>
              <a:rPr lang="es-CO" dirty="0" smtClean="0"/>
              <a:t>, </a:t>
            </a:r>
          </a:p>
          <a:p>
            <a:pPr>
              <a:buNone/>
            </a:pPr>
            <a:r>
              <a:rPr lang="es-CO" dirty="0" smtClean="0"/>
              <a:t>      </a:t>
            </a:r>
            <a:r>
              <a:rPr lang="es-CO" u="sng" dirty="0" smtClean="0"/>
              <a:t>sacerdocio regio</a:t>
            </a:r>
            <a:r>
              <a:rPr lang="es-CO" dirty="0" smtClean="0"/>
              <a:t>, </a:t>
            </a:r>
          </a:p>
          <a:p>
            <a:pPr>
              <a:buNone/>
            </a:pPr>
            <a:r>
              <a:rPr lang="es-CO" dirty="0" smtClean="0"/>
              <a:t>      </a:t>
            </a:r>
            <a:r>
              <a:rPr lang="es-CO" u="sng" dirty="0" smtClean="0"/>
              <a:t>pueblo consagrado a Dios</a:t>
            </a:r>
            <a:r>
              <a:rPr lang="es-CO" dirty="0" smtClean="0"/>
              <a:t>,</a:t>
            </a:r>
          </a:p>
          <a:p>
            <a:pPr>
              <a:buNone/>
            </a:pPr>
            <a:r>
              <a:rPr lang="es-CO" dirty="0" smtClean="0"/>
              <a:t>      </a:t>
            </a:r>
            <a:r>
              <a:rPr lang="es-CO" u="sng" dirty="0" smtClean="0"/>
              <a:t>nación que es posesión exclusivamente Suya</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4)">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4)">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4000" dirty="0" smtClean="0">
                <a:latin typeface="Agency FB" pitchFamily="34" charset="0"/>
              </a:rPr>
              <a:t>¿En qué está pensando Pedro cuando se dirige con estas palabras a la iglesia?</a:t>
            </a:r>
            <a:endParaRPr lang="es-CO" sz="4000"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lstStyle/>
          <a:p>
            <a:pPr algn="ctr">
              <a:buNone/>
            </a:pPr>
            <a:r>
              <a:rPr lang="es-CO" dirty="0" smtClean="0"/>
              <a:t>    </a:t>
            </a:r>
          </a:p>
          <a:p>
            <a:pPr algn="ctr">
              <a:buNone/>
            </a:pPr>
            <a:r>
              <a:rPr lang="es-CO" dirty="0" smtClean="0"/>
              <a:t>Pedro está inmerso en el Antiguo Testamento, y todas estas frases son grandes descripciones del pueblo de Israel.</a:t>
            </a:r>
          </a:p>
          <a:p>
            <a:pPr>
              <a:buNone/>
            </a:pPr>
            <a:endParaRPr lang="es-CO" dirty="0" smtClean="0"/>
          </a:p>
          <a:p>
            <a:pPr algn="ctr">
              <a:buNone/>
            </a:pPr>
            <a:r>
              <a:rPr lang="es-CO" dirty="0" smtClean="0"/>
              <a:t>    Proceden de dos fuentes especiales. </a:t>
            </a:r>
            <a:r>
              <a:rPr lang="es-CO" dirty="0" smtClean="0">
                <a:solidFill>
                  <a:srgbClr val="FF0000"/>
                </a:solidFill>
              </a:rPr>
              <a:t>Isa 43:21,</a:t>
            </a:r>
            <a:r>
              <a:rPr lang="es-CO" dirty="0" smtClean="0"/>
              <a:t> donde Isaías oye decir a Dios: «</a:t>
            </a:r>
            <a:r>
              <a:rPr lang="es-CO" dirty="0" smtClean="0">
                <a:solidFill>
                  <a:srgbClr val="0070C0"/>
                </a:solidFill>
              </a:rPr>
              <a:t>Este pueblo he creado para Mí</a:t>
            </a:r>
            <a:r>
              <a:rPr lang="es-CO" dirty="0" smtClean="0"/>
              <a:t>.»</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
                                        <p:tgtEl>
                                          <p:spTgt spid="3">
                                            <p:txEl>
                                              <p:pRg st="1" end="1"/>
                                            </p:txEl>
                                          </p:spTgt>
                                        </p:tgtEl>
                                      </p:cBhvr>
                                    </p:animEffect>
                                    <p:anim calcmode="lin" valueType="num">
                                      <p:cBhvr>
                                        <p:cTn id="8"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
                                        <p:tgtEl>
                                          <p:spTgt spid="3">
                                            <p:txEl>
                                              <p:pRg st="3" end="3"/>
                                            </p:txEl>
                                          </p:spTgt>
                                        </p:tgtEl>
                                      </p:cBhvr>
                                    </p:animEffect>
                                    <p:anim calcmode="lin" valueType="num">
                                      <p:cBhvr>
                                        <p:cTn id="17"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cstate="print"/>
            <a:tile tx="0" ty="0" sx="100000" sy="100000" flip="none" algn="tl"/>
          </a:blipFill>
        </p:spPr>
        <p:txBody>
          <a:bodyPr>
            <a:normAutofit/>
          </a:bodyPr>
          <a:lstStyle/>
          <a:p>
            <a:pPr algn="ctr">
              <a:buNone/>
            </a:pPr>
            <a:r>
              <a:rPr lang="es-CO" dirty="0" smtClean="0"/>
              <a:t>    Pero aún más, de </a:t>
            </a:r>
            <a:r>
              <a:rPr lang="es-CO" b="1" i="1" dirty="0" smtClean="0">
                <a:solidFill>
                  <a:srgbClr val="FF0000"/>
                </a:solidFill>
              </a:rPr>
              <a:t>Éxodo 19: 5-6</a:t>
            </a:r>
            <a:r>
              <a:rPr lang="es-CO" i="1" dirty="0" smtClean="0"/>
              <a:t>, donde se oye la voz de Dios decir: «</a:t>
            </a:r>
            <a:r>
              <a:rPr lang="es-CO" i="1" dirty="0" smtClean="0">
                <a:solidFill>
                  <a:srgbClr val="0070C0"/>
                </a:solidFill>
              </a:rPr>
              <a:t>Ahora, pues, </a:t>
            </a:r>
            <a:r>
              <a:rPr lang="es-CO" i="1" u="sng" dirty="0" smtClean="0">
                <a:solidFill>
                  <a:srgbClr val="0070C0"/>
                </a:solidFill>
              </a:rPr>
              <a:t>si</a:t>
            </a:r>
            <a:r>
              <a:rPr lang="es-CO" i="1" dirty="0" smtClean="0">
                <a:solidFill>
                  <a:srgbClr val="0070C0"/>
                </a:solidFill>
              </a:rPr>
              <a:t> diereis oído a Mi voz, </a:t>
            </a:r>
            <a:r>
              <a:rPr lang="es-CO" i="1" u="sng" dirty="0" smtClean="0">
                <a:solidFill>
                  <a:srgbClr val="0070C0"/>
                </a:solidFill>
              </a:rPr>
              <a:t>y</a:t>
            </a:r>
            <a:r>
              <a:rPr lang="es-CO" i="1" dirty="0" smtClean="0">
                <a:solidFill>
                  <a:srgbClr val="0070C0"/>
                </a:solidFill>
              </a:rPr>
              <a:t> guardareis Mi pacto, </a:t>
            </a:r>
            <a:r>
              <a:rPr lang="es-CO" i="1" u="sng" dirty="0" smtClean="0">
                <a:solidFill>
                  <a:srgbClr val="0070C0"/>
                </a:solidFill>
              </a:rPr>
              <a:t>vosotros seréis Mi especial tesoro sobre todos los pueblos</a:t>
            </a:r>
            <a:r>
              <a:rPr lang="es-CO" i="1" dirty="0" smtClean="0">
                <a:solidFill>
                  <a:srgbClr val="0070C0"/>
                </a:solidFill>
              </a:rPr>
              <a:t>; porque Mía es toda la Tierra. </a:t>
            </a:r>
            <a:r>
              <a:rPr lang="es-CO" i="1" u="sng" dirty="0" smtClean="0">
                <a:solidFill>
                  <a:srgbClr val="0070C0"/>
                </a:solidFill>
              </a:rPr>
              <a:t>Y vosotros Me seréis un reino de sacerdotes, y gente santa</a:t>
            </a:r>
            <a:r>
              <a:rPr lang="es-CO" i="1" dirty="0" smtClean="0"/>
              <a:t>».</a:t>
            </a:r>
          </a:p>
          <a:p>
            <a:pPr>
              <a:buNone/>
            </a:pPr>
            <a:endParaRPr lang="es-CO" i="1" dirty="0" smtClean="0"/>
          </a:p>
          <a:p>
            <a:pPr algn="ctr">
              <a:buNone/>
            </a:pPr>
            <a:r>
              <a:rPr lang="es-CO" i="1" dirty="0" smtClean="0"/>
              <a:t>   </a:t>
            </a:r>
            <a:r>
              <a:rPr lang="es-CO" i="1" dirty="0" smtClean="0">
                <a:solidFill>
                  <a:srgbClr val="FF0000"/>
                </a:solidFill>
              </a:rPr>
              <a:t>Note que las grandes promesas que Dios le hizo a Su pueblo Israel se cumplen en la Iglesia, el nuevo Israel.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296144"/>
          </a:xfrm>
        </p:spPr>
        <p:txBody>
          <a:bodyPr>
            <a:normAutofit lnSpcReduction="10000"/>
          </a:bodyPr>
          <a:lstStyle/>
          <a:p>
            <a:pPr>
              <a:buNone/>
            </a:pPr>
            <a:r>
              <a:rPr lang="es-CO" dirty="0" smtClean="0"/>
              <a:t>   </a:t>
            </a:r>
            <a:r>
              <a:rPr lang="es-CO" sz="4000" dirty="0" smtClean="0"/>
              <a:t>(</a:t>
            </a:r>
            <a:r>
              <a:rPr lang="es-CO" sz="4000" dirty="0" smtClean="0"/>
              <a:t>i) </a:t>
            </a:r>
            <a:r>
              <a:rPr lang="es-CO" sz="4000" dirty="0" smtClean="0">
                <a:solidFill>
                  <a:srgbClr val="FF0000"/>
                </a:solidFill>
              </a:rPr>
              <a:t>Los cristianos somos </a:t>
            </a:r>
            <a:r>
              <a:rPr lang="es-CO" sz="4000" i="1" dirty="0" smtClean="0">
                <a:solidFill>
                  <a:srgbClr val="FF0000"/>
                </a:solidFill>
              </a:rPr>
              <a:t>un pueblo escogido. </a:t>
            </a:r>
            <a:endParaRPr lang="es-CO" dirty="0" smtClean="0"/>
          </a:p>
          <a:p>
            <a:endParaRPr lang="es-CO" dirty="0"/>
          </a:p>
        </p:txBody>
      </p:sp>
      <p:pic>
        <p:nvPicPr>
          <p:cNvPr id="7170" name="Picture 2" descr="http://t2.gstatic.com/images?q=tbn:ANd9GcRXdFXb74mWM0qCc5M1fpEQcauEG3PpqWWDZjY5QphIDSmbUnTvqQ"/>
          <p:cNvPicPr>
            <a:picLocks noChangeAspect="1" noChangeArrowheads="1"/>
          </p:cNvPicPr>
          <p:nvPr/>
        </p:nvPicPr>
        <p:blipFill>
          <a:blip r:embed="rId2" cstate="print"/>
          <a:srcRect/>
          <a:stretch>
            <a:fillRect/>
          </a:stretch>
        </p:blipFill>
        <p:spPr bwMode="auto">
          <a:xfrm>
            <a:off x="3923928" y="4437112"/>
            <a:ext cx="2304256" cy="2160240"/>
          </a:xfrm>
          <a:prstGeom prst="rect">
            <a:avLst/>
          </a:prstGeom>
          <a:noFill/>
        </p:spPr>
      </p:pic>
      <p:pic>
        <p:nvPicPr>
          <p:cNvPr id="7172" name="Picture 4" descr="http://t1.gstatic.com/images?q=tbn:ANd9GcQ3M-HSijxsQjdBLqg8jfyA2otbjIVvba48xWGIZQy379PVB-ge"/>
          <p:cNvPicPr>
            <a:picLocks noChangeAspect="1" noChangeArrowheads="1"/>
          </p:cNvPicPr>
          <p:nvPr/>
        </p:nvPicPr>
        <p:blipFill>
          <a:blip r:embed="rId3" cstate="print"/>
          <a:srcRect/>
          <a:stretch>
            <a:fillRect/>
          </a:stretch>
        </p:blipFill>
        <p:spPr bwMode="auto">
          <a:xfrm>
            <a:off x="3923929" y="1844824"/>
            <a:ext cx="2304256" cy="2304256"/>
          </a:xfrm>
          <a:prstGeom prst="rect">
            <a:avLst/>
          </a:prstGeom>
          <a:noFill/>
        </p:spPr>
      </p:pic>
      <p:sp>
        <p:nvSpPr>
          <p:cNvPr id="5" name="4 Rectángulo"/>
          <p:cNvSpPr/>
          <p:nvPr/>
        </p:nvSpPr>
        <p:spPr>
          <a:xfrm>
            <a:off x="539552" y="1916833"/>
            <a:ext cx="3240360" cy="5078313"/>
          </a:xfrm>
          <a:prstGeom prst="rect">
            <a:avLst/>
          </a:prstGeom>
        </p:spPr>
        <p:txBody>
          <a:bodyPr wrap="square">
            <a:spAutoFit/>
          </a:bodyPr>
          <a:lstStyle/>
          <a:p>
            <a:pPr algn="ctr">
              <a:buNone/>
            </a:pPr>
            <a:r>
              <a:rPr lang="es-CO" sz="3600" i="1" dirty="0" smtClean="0"/>
              <a:t>Aquí volvemos a la idea del pacto</a:t>
            </a:r>
            <a:r>
              <a:rPr lang="es-CO" sz="3600" i="1" dirty="0" smtClean="0"/>
              <a:t>.</a:t>
            </a:r>
          </a:p>
          <a:p>
            <a:pPr algn="ctr">
              <a:buNone/>
            </a:pPr>
            <a:r>
              <a:rPr lang="es-CO" sz="3600" i="1" dirty="0" smtClean="0"/>
              <a:t> </a:t>
            </a:r>
            <a:r>
              <a:rPr lang="es-CO" sz="3600" i="1" dirty="0" smtClean="0">
                <a:solidFill>
                  <a:srgbClr val="FF0000"/>
                </a:solidFill>
              </a:rPr>
              <a:t>Exo 19:5-6</a:t>
            </a:r>
            <a:r>
              <a:rPr lang="es-CO" sz="3600" i="1" dirty="0" smtClean="0"/>
              <a:t> es parte de un pasaje que describe cómo hizo Dios un pacto con Israel.</a:t>
            </a:r>
            <a:endParaRPr lang="es-CO" sz="3600" i="1" dirty="0" smtClean="0"/>
          </a:p>
        </p:txBody>
      </p:sp>
      <p:sp>
        <p:nvSpPr>
          <p:cNvPr id="6" name="5 Rectángulo"/>
          <p:cNvSpPr/>
          <p:nvPr/>
        </p:nvSpPr>
        <p:spPr>
          <a:xfrm>
            <a:off x="6372200" y="1772816"/>
            <a:ext cx="2448272" cy="2308324"/>
          </a:xfrm>
          <a:prstGeom prst="rect">
            <a:avLst/>
          </a:prstGeom>
        </p:spPr>
        <p:txBody>
          <a:bodyPr wrap="square">
            <a:spAutoFit/>
          </a:bodyPr>
          <a:lstStyle/>
          <a:p>
            <a:pPr algn="ctr"/>
            <a:r>
              <a:rPr lang="es-CO" dirty="0" smtClean="0"/>
              <a:t>Junto al monte Sinaí </a:t>
            </a:r>
            <a:r>
              <a:rPr lang="es-CO" dirty="0" smtClean="0"/>
              <a:t>los </a:t>
            </a:r>
            <a:r>
              <a:rPr lang="es-CO" dirty="0" smtClean="0"/>
              <a:t>Israelitas prometieron “oír la vos de Dios”, y Dios esperaba que lo cumplieran fielmente, así como Dios </a:t>
            </a:r>
            <a:r>
              <a:rPr lang="es-CO" dirty="0" smtClean="0"/>
              <a:t>cumplía </a:t>
            </a:r>
            <a:r>
              <a:rPr lang="es-CO" dirty="0" smtClean="0"/>
              <a:t>su parte </a:t>
            </a:r>
            <a:r>
              <a:rPr lang="es-CO" dirty="0" smtClean="0">
                <a:solidFill>
                  <a:srgbClr val="FF0000"/>
                </a:solidFill>
              </a:rPr>
              <a:t>(Lea Éxodo 20:19; Sal.89:34).</a:t>
            </a:r>
            <a:endParaRPr lang="es-CO" dirty="0">
              <a:solidFill>
                <a:srgbClr val="FF0000"/>
              </a:solidFill>
            </a:endParaRPr>
          </a:p>
        </p:txBody>
      </p:sp>
      <p:sp>
        <p:nvSpPr>
          <p:cNvPr id="7" name="6 Rectángulo"/>
          <p:cNvSpPr/>
          <p:nvPr/>
        </p:nvSpPr>
        <p:spPr>
          <a:xfrm>
            <a:off x="6444208" y="4365104"/>
            <a:ext cx="2376264" cy="2585323"/>
          </a:xfrm>
          <a:prstGeom prst="rect">
            <a:avLst/>
          </a:prstGeom>
        </p:spPr>
        <p:txBody>
          <a:bodyPr wrap="square">
            <a:spAutoFit/>
          </a:bodyPr>
          <a:lstStyle/>
          <a:p>
            <a:pPr algn="ctr"/>
            <a:r>
              <a:rPr lang="es-CO" dirty="0" smtClean="0"/>
              <a:t>Así como la novia, que es símbolo de la iglesia, y el novio símbolo de Cristo, junto al altar se prometen fidelidad mutua, Dios esteraba que su pueblo le fuese </a:t>
            </a:r>
            <a:r>
              <a:rPr lang="es-CO" dirty="0" smtClean="0"/>
              <a:t>fiel permanentemente </a:t>
            </a:r>
            <a:r>
              <a:rPr lang="es-CO" dirty="0" smtClean="0">
                <a:solidFill>
                  <a:srgbClr val="FF0000"/>
                </a:solidFill>
              </a:rPr>
              <a:t>(2 Cor.11:2).</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to="" calcmode="lin" valueType="num">
                                      <p:cBhvr>
                                        <p:cTn id="17" dur="1" fill="hold"/>
                                        <p:tgtEl>
                                          <p:spTgt spid="7">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build="allAtOnce"/>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t3.gstatic.com/images?q=tbn:ANd9GcQsHKZco6MU48Izm0xAXwGW4AKkytbMUJ-IAMjNK8P_-EJsbiT9oA"/>
          <p:cNvPicPr>
            <a:picLocks noChangeAspect="1" noChangeArrowheads="1"/>
          </p:cNvPicPr>
          <p:nvPr/>
        </p:nvPicPr>
        <p:blipFill>
          <a:blip r:embed="rId2" cstate="print"/>
          <a:srcRect/>
          <a:stretch>
            <a:fillRect/>
          </a:stretch>
        </p:blipFill>
        <p:spPr bwMode="auto">
          <a:xfrm>
            <a:off x="6300192" y="260648"/>
            <a:ext cx="2520280" cy="1728192"/>
          </a:xfrm>
          <a:prstGeom prst="rect">
            <a:avLst/>
          </a:prstGeom>
          <a:noFill/>
        </p:spPr>
      </p:pic>
      <p:pic>
        <p:nvPicPr>
          <p:cNvPr id="74758" name="Picture 6" descr="http://t2.gstatic.com/images?q=tbn:ANd9GcR7XWxy7FlV9T3fS7rYIFOpXDZz0eOC0ex5w-Ez38e8uLkSckr7"/>
          <p:cNvPicPr>
            <a:picLocks noChangeAspect="1" noChangeArrowheads="1"/>
          </p:cNvPicPr>
          <p:nvPr/>
        </p:nvPicPr>
        <p:blipFill>
          <a:blip r:embed="rId3" cstate="print"/>
          <a:srcRect/>
          <a:stretch>
            <a:fillRect/>
          </a:stretch>
        </p:blipFill>
        <p:spPr bwMode="auto">
          <a:xfrm>
            <a:off x="6228184" y="2276872"/>
            <a:ext cx="2592288" cy="1944216"/>
          </a:xfrm>
          <a:prstGeom prst="rect">
            <a:avLst/>
          </a:prstGeom>
          <a:noFill/>
        </p:spPr>
      </p:pic>
      <p:pic>
        <p:nvPicPr>
          <p:cNvPr id="74760" name="Picture 8" descr="http://t3.gstatic.com/images?q=tbn:ANd9GcRnYhBzz1dW7pJqQhFKi6_lfDVjeRn18CWwOx2-_loc-pQCD3S5"/>
          <p:cNvPicPr>
            <a:picLocks noChangeAspect="1" noChangeArrowheads="1"/>
          </p:cNvPicPr>
          <p:nvPr/>
        </p:nvPicPr>
        <p:blipFill>
          <a:blip r:embed="rId4" cstate="print"/>
          <a:srcRect/>
          <a:stretch>
            <a:fillRect/>
          </a:stretch>
        </p:blipFill>
        <p:spPr bwMode="auto">
          <a:xfrm>
            <a:off x="6228184" y="4437112"/>
            <a:ext cx="2664296" cy="2133972"/>
          </a:xfrm>
          <a:prstGeom prst="rect">
            <a:avLst/>
          </a:prstGeom>
          <a:noFill/>
        </p:spPr>
      </p:pic>
      <p:sp>
        <p:nvSpPr>
          <p:cNvPr id="8" name="7 Pentágono"/>
          <p:cNvSpPr/>
          <p:nvPr/>
        </p:nvSpPr>
        <p:spPr>
          <a:xfrm>
            <a:off x="251520" y="4725144"/>
            <a:ext cx="5904656" cy="180020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i="1" dirty="0" smtClean="0">
                <a:solidFill>
                  <a:srgbClr val="002060"/>
                </a:solidFill>
              </a:rPr>
              <a:t>La relación se mantendría sólo " </a:t>
            </a:r>
            <a:r>
              <a:rPr lang="es-CO" sz="2800" i="1" u="sng" dirty="0" smtClean="0">
                <a:solidFill>
                  <a:srgbClr val="002060"/>
                </a:solidFill>
              </a:rPr>
              <a:t>si diereis oído a Mi voz, y guardareis Mi pacto</a:t>
            </a:r>
            <a:r>
              <a:rPr lang="es-CO" sz="2800" i="1" dirty="0" smtClean="0">
                <a:solidFill>
                  <a:srgbClr val="002060"/>
                </a:solidFill>
              </a:rPr>
              <a:t>» </a:t>
            </a:r>
            <a:r>
              <a:rPr lang="es-CO" sz="2800" b="1" i="1" dirty="0" smtClean="0">
                <a:solidFill>
                  <a:srgbClr val="FF0000"/>
                </a:solidFill>
              </a:rPr>
              <a:t>(Exo 19:5 ).</a:t>
            </a:r>
            <a:endParaRPr lang="es-CO" sz="2800" b="1" i="1" dirty="0" smtClean="0">
              <a:solidFill>
                <a:srgbClr val="FF0000"/>
              </a:solidFill>
            </a:endParaRPr>
          </a:p>
        </p:txBody>
      </p:sp>
      <p:sp>
        <p:nvSpPr>
          <p:cNvPr id="9" name="8 Pentágono"/>
          <p:cNvSpPr/>
          <p:nvPr/>
        </p:nvSpPr>
        <p:spPr>
          <a:xfrm>
            <a:off x="251520" y="2492896"/>
            <a:ext cx="5904656" cy="1872208"/>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i="1" dirty="0" smtClean="0">
                <a:solidFill>
                  <a:srgbClr val="002060"/>
                </a:solidFill>
              </a:rPr>
              <a:t> pero ese pacto dependía de que Israel aceptara sus condiciones y guardara la Ley.</a:t>
            </a:r>
            <a:endParaRPr lang="es-CO" sz="2800" i="1" dirty="0" smtClean="0">
              <a:solidFill>
                <a:srgbClr val="002060"/>
              </a:solidFill>
            </a:endParaRPr>
          </a:p>
        </p:txBody>
      </p:sp>
      <p:sp>
        <p:nvSpPr>
          <p:cNvPr id="11" name="10 Pentágono"/>
          <p:cNvSpPr/>
          <p:nvPr/>
        </p:nvSpPr>
        <p:spPr>
          <a:xfrm>
            <a:off x="251520" y="260648"/>
            <a:ext cx="5976664" cy="194421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800" i="1" dirty="0" smtClean="0">
                <a:solidFill>
                  <a:srgbClr val="002060"/>
                </a:solidFill>
              </a:rPr>
              <a:t> En Su pacto, Dios le ofreció a Israel una relación especial con Él;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to="" calcmode="lin" valueType="num">
                                      <p:cBhvr>
                                        <p:cTn id="7" dur="1" fill="hold"/>
                                        <p:tgtEl>
                                          <p:spTgt spid="11"/>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336704"/>
          </a:xfrm>
          <a:solidFill>
            <a:schemeClr val="accent6">
              <a:lumMod val="20000"/>
              <a:lumOff val="80000"/>
            </a:schemeClr>
          </a:solidFill>
        </p:spPr>
        <p:txBody>
          <a:bodyPr>
            <a:normAutofit fontScale="85000" lnSpcReduction="10000"/>
          </a:bodyPr>
          <a:lstStyle/>
          <a:p>
            <a:pPr algn="ctr">
              <a:buNone/>
            </a:pPr>
            <a:r>
              <a:rPr lang="es-CO" dirty="0" smtClean="0"/>
              <a:t>     </a:t>
            </a:r>
            <a:r>
              <a:rPr lang="es-CO" sz="3500" dirty="0" smtClean="0"/>
              <a:t>De </a:t>
            </a:r>
            <a:r>
              <a:rPr lang="es-CO" sz="3500" dirty="0" smtClean="0"/>
              <a:t>aquí aprendemos que el cristiano es escogido para tres cosas. </a:t>
            </a:r>
            <a:endParaRPr lang="es-CO" sz="3500" dirty="0" smtClean="0"/>
          </a:p>
          <a:p>
            <a:pPr>
              <a:buNone/>
            </a:pPr>
            <a:endParaRPr lang="es-CO" i="1" dirty="0" smtClean="0"/>
          </a:p>
          <a:p>
            <a:pPr algn="ctr">
              <a:buNone/>
            </a:pPr>
            <a:r>
              <a:rPr lang="es-CO" i="1" dirty="0" smtClean="0"/>
              <a:t>   </a:t>
            </a:r>
          </a:p>
          <a:p>
            <a:pPr algn="ctr">
              <a:buNone/>
            </a:pPr>
            <a:endParaRPr lang="es-CO" i="1" dirty="0" smtClean="0"/>
          </a:p>
          <a:p>
            <a:pPr algn="ctr">
              <a:buNone/>
            </a:pPr>
            <a:r>
              <a:rPr lang="es-CO" i="1" dirty="0" smtClean="0"/>
              <a:t>       Se le ofrece en Jesucristo una comunión nueva e íntima con Dios. Dios llega a ser su Amigo, y él el de Dios. </a:t>
            </a:r>
            <a:endParaRPr lang="es-CO" i="1" dirty="0" smtClean="0"/>
          </a:p>
          <a:p>
            <a:pPr>
              <a:buNone/>
            </a:pPr>
            <a:endParaRPr lang="es-CO" i="1" dirty="0" smtClean="0"/>
          </a:p>
          <a:p>
            <a:pPr>
              <a:buNone/>
            </a:pPr>
            <a:endParaRPr lang="es-CO" i="1" dirty="0" smtClean="0"/>
          </a:p>
          <a:p>
            <a:pPr>
              <a:buNone/>
            </a:pPr>
            <a:endParaRPr lang="es-CO" i="1" dirty="0" smtClean="0"/>
          </a:p>
          <a:p>
            <a:pPr algn="ctr">
              <a:buNone/>
            </a:pPr>
            <a:r>
              <a:rPr lang="es-CO" i="1" dirty="0" smtClean="0"/>
              <a:t>     El </a:t>
            </a:r>
            <a:r>
              <a:rPr lang="es-CO" i="1" dirty="0" smtClean="0"/>
              <a:t>privilegio conlleva la responsabilidad. El cristiano es elegido para llegar a ser un hijo obediente de Dios. Es escogido, no para hacer su voluntad, sino la voluntad de Dios</a:t>
            </a:r>
            <a:r>
              <a:rPr lang="es-CO" i="1" dirty="0" smtClean="0"/>
              <a:t>.  </a:t>
            </a:r>
            <a:endParaRPr lang="es-CO" i="1" dirty="0" smtClean="0"/>
          </a:p>
        </p:txBody>
      </p:sp>
      <p:sp>
        <p:nvSpPr>
          <p:cNvPr id="4" name="3 Pentágono"/>
          <p:cNvSpPr/>
          <p:nvPr/>
        </p:nvSpPr>
        <p:spPr>
          <a:xfrm>
            <a:off x="1691680" y="1772816"/>
            <a:ext cx="5688632" cy="5760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i="1" dirty="0" smtClean="0"/>
              <a:t>(a) Es escogido para un privilegio</a:t>
            </a:r>
            <a:endParaRPr lang="es-CO" sz="2800" b="1" dirty="0"/>
          </a:p>
        </p:txBody>
      </p:sp>
      <p:sp>
        <p:nvSpPr>
          <p:cNvPr id="5" name="4 Pentágono"/>
          <p:cNvSpPr/>
          <p:nvPr/>
        </p:nvSpPr>
        <p:spPr>
          <a:xfrm>
            <a:off x="1691680" y="3933056"/>
            <a:ext cx="5760640" cy="64807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i="1" dirty="0" smtClean="0"/>
              <a:t>(b) Es escogido para la obediencia.</a:t>
            </a:r>
            <a:endParaRPr lang="es-CO"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132857"/>
            <a:ext cx="8229600" cy="3600400"/>
          </a:xfrm>
          <a:solidFill>
            <a:schemeClr val="accent6">
              <a:lumMod val="20000"/>
              <a:lumOff val="80000"/>
            </a:schemeClr>
          </a:solidFill>
        </p:spPr>
        <p:txBody>
          <a:bodyPr>
            <a:normAutofit lnSpcReduction="10000"/>
          </a:bodyPr>
          <a:lstStyle/>
          <a:p>
            <a:pPr algn="ctr">
              <a:buNone/>
            </a:pPr>
            <a:r>
              <a:rPr lang="es-CO" i="1" dirty="0" smtClean="0"/>
              <a:t>    Este </a:t>
            </a:r>
            <a:r>
              <a:rPr lang="es-CO" i="1" dirty="0" smtClean="0"/>
              <a:t>honor le hace siervo de </a:t>
            </a:r>
            <a:r>
              <a:rPr lang="es-CO" i="1" dirty="0" smtClean="0"/>
              <a:t>Dios. Su </a:t>
            </a:r>
            <a:r>
              <a:rPr lang="es-CO" i="1" dirty="0" smtClean="0"/>
              <a:t>privilegio consiste en ser usado en el propósito de Dios</a:t>
            </a:r>
            <a:r>
              <a:rPr lang="es-CO" i="1" dirty="0" smtClean="0"/>
              <a:t>.</a:t>
            </a:r>
          </a:p>
          <a:p>
            <a:pPr algn="ctr">
              <a:buNone/>
            </a:pPr>
            <a:r>
              <a:rPr lang="es-CO" i="1" dirty="0" smtClean="0"/>
              <a:t> </a:t>
            </a:r>
          </a:p>
          <a:p>
            <a:pPr algn="ctr">
              <a:buNone/>
            </a:pPr>
            <a:r>
              <a:rPr lang="es-CO" i="1" dirty="0" smtClean="0"/>
              <a:t> </a:t>
            </a:r>
            <a:r>
              <a:rPr lang="es-CO" i="1" dirty="0" smtClean="0"/>
              <a:t>  Pero sólo </a:t>
            </a:r>
            <a:r>
              <a:rPr lang="es-CO" i="1" dirty="0" smtClean="0"/>
              <a:t>puede ser usado así </a:t>
            </a:r>
            <a:r>
              <a:rPr lang="es-CO" i="1" u="sng" dirty="0" smtClean="0"/>
              <a:t>cuando</a:t>
            </a:r>
            <a:r>
              <a:rPr lang="es-CO" i="1" dirty="0" smtClean="0"/>
              <a:t> Le rinde a Dios la obediencia que El desea. Escogido para un privilegio, para la obediencia y para el servicio:</a:t>
            </a:r>
            <a:r>
              <a:rPr lang="es-CO" i="1" u="sng" dirty="0" smtClean="0"/>
              <a:t> estos tres Hechos son inseparables.</a:t>
            </a:r>
          </a:p>
          <a:p>
            <a:endParaRPr lang="es-CO" dirty="0"/>
          </a:p>
        </p:txBody>
      </p:sp>
      <p:sp>
        <p:nvSpPr>
          <p:cNvPr id="4" name="3 Pentágono"/>
          <p:cNvSpPr/>
          <p:nvPr/>
        </p:nvSpPr>
        <p:spPr>
          <a:xfrm>
            <a:off x="827584" y="836712"/>
            <a:ext cx="7272808" cy="86409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smtClean="0"/>
              <a:t>(c) Es escogido para el servicio.</a:t>
            </a:r>
            <a:endParaRPr lang="es-CO"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936104"/>
          </a:xfrm>
        </p:spPr>
        <p:txBody>
          <a:bodyPr>
            <a:normAutofit fontScale="92500"/>
          </a:bodyPr>
          <a:lstStyle/>
          <a:p>
            <a:pPr>
              <a:buNone/>
            </a:pPr>
            <a:r>
              <a:rPr lang="es-CO" dirty="0" smtClean="0"/>
              <a:t>     (</a:t>
            </a:r>
            <a:r>
              <a:rPr lang="es-CO" dirty="0" smtClean="0"/>
              <a:t>ii)</a:t>
            </a:r>
            <a:r>
              <a:rPr lang="es-CO" sz="3300" u="sng" dirty="0" smtClean="0">
                <a:solidFill>
                  <a:srgbClr val="FF0000"/>
                </a:solidFill>
              </a:rPr>
              <a:t> </a:t>
            </a:r>
            <a:r>
              <a:rPr lang="es-CO" sz="3900" u="sng" dirty="0" smtClean="0">
                <a:solidFill>
                  <a:srgbClr val="FF0000"/>
                </a:solidFill>
              </a:rPr>
              <a:t>Los cristianos son </a:t>
            </a:r>
            <a:r>
              <a:rPr lang="es-CO" sz="3900" i="1" u="sng" dirty="0" smtClean="0">
                <a:solidFill>
                  <a:srgbClr val="FF0000"/>
                </a:solidFill>
              </a:rPr>
              <a:t>un sacerdocio regio</a:t>
            </a:r>
            <a:r>
              <a:rPr lang="es-CO" sz="3900" i="1" u="sng" dirty="0" smtClean="0">
                <a:solidFill>
                  <a:srgbClr val="FF0000"/>
                </a:solidFill>
              </a:rPr>
              <a:t>.</a:t>
            </a:r>
          </a:p>
        </p:txBody>
      </p:sp>
      <p:sp>
        <p:nvSpPr>
          <p:cNvPr id="4" name="3 Rectángulo"/>
          <p:cNvSpPr/>
          <p:nvPr/>
        </p:nvSpPr>
        <p:spPr>
          <a:xfrm>
            <a:off x="467544" y="1916833"/>
            <a:ext cx="4536504" cy="4401205"/>
          </a:xfrm>
          <a:prstGeom prst="rect">
            <a:avLst/>
          </a:prstGeom>
        </p:spPr>
        <p:txBody>
          <a:bodyPr wrap="square">
            <a:spAutoFit/>
          </a:bodyPr>
          <a:lstStyle/>
          <a:p>
            <a:pPr algn="ctr">
              <a:buNone/>
            </a:pPr>
            <a:r>
              <a:rPr lang="es-CO" sz="4000" i="1" dirty="0" smtClean="0"/>
              <a:t>Ya hemos visto que esto quiere decir que tienen el derecho de acceso a Dios; y que deben ofrecerle su trabajo, su culto y a sí mismos.</a:t>
            </a:r>
            <a:endParaRPr lang="es-CO" sz="4000" i="1" dirty="0" smtClean="0"/>
          </a:p>
        </p:txBody>
      </p:sp>
      <p:pic>
        <p:nvPicPr>
          <p:cNvPr id="5" name="Picture 2" descr="http://t0.gstatic.com/images?q=tbn:ANd9GcQSKU-m7uqxEXN0Zg0Q8zD61UV52y2oiFrbjW3TSJXdgTzcM78B"/>
          <p:cNvPicPr>
            <a:picLocks noChangeAspect="1" noChangeArrowheads="1"/>
          </p:cNvPicPr>
          <p:nvPr/>
        </p:nvPicPr>
        <p:blipFill>
          <a:blip r:embed="rId2" cstate="print"/>
          <a:srcRect/>
          <a:stretch>
            <a:fillRect/>
          </a:stretch>
        </p:blipFill>
        <p:spPr bwMode="auto">
          <a:xfrm>
            <a:off x="5148064" y="1700808"/>
            <a:ext cx="3744416" cy="4608512"/>
          </a:xfrm>
          <a:prstGeom prst="rect">
            <a:avLst/>
          </a:prstGeom>
          <a:noFill/>
        </p:spPr>
      </p:pic>
      <p:sp>
        <p:nvSpPr>
          <p:cNvPr id="7" name="6 Flecha derecha"/>
          <p:cNvSpPr/>
          <p:nvPr/>
        </p:nvSpPr>
        <p:spPr>
          <a:xfrm rot="20245875">
            <a:off x="4035657" y="4672944"/>
            <a:ext cx="2807476" cy="226916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solidFill>
                  <a:srgbClr val="002060"/>
                </a:solidFill>
              </a:rPr>
              <a:t>El creyente remplazó al sacerdote, quien solamente tenía aseso al atrio.</a:t>
            </a:r>
            <a:endParaRPr lang="es-CO" dirty="0">
              <a:solidFill>
                <a:srgbClr val="002060"/>
              </a:solidFill>
            </a:endParaRPr>
          </a:p>
        </p:txBody>
      </p:sp>
      <p:sp>
        <p:nvSpPr>
          <p:cNvPr id="8" name="7 Flecha izquierda"/>
          <p:cNvSpPr/>
          <p:nvPr/>
        </p:nvSpPr>
        <p:spPr>
          <a:xfrm>
            <a:off x="7668344" y="2708920"/>
            <a:ext cx="1475656" cy="25922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solidFill>
                  <a:srgbClr val="002060"/>
                </a:solidFill>
              </a:rPr>
              <a:t>Ahora el cristiano tiene aseso al santuario</a:t>
            </a:r>
            <a:endParaRPr lang="es-CO"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
                                        <p:tgtEl>
                                          <p:spTgt spid="7"/>
                                        </p:tgtEl>
                                      </p:cBhvr>
                                    </p:animEffect>
                                    <p:anim calcmode="lin" valueType="num">
                                      <p:cBhvr>
                                        <p:cTn id="23" dur="400" fill="hold"/>
                                        <p:tgtEl>
                                          <p:spTgt spid="7"/>
                                        </p:tgtEl>
                                        <p:attrNameLst>
                                          <p:attrName>ppt_x</p:attrName>
                                        </p:attrNameLst>
                                      </p:cBhvr>
                                      <p:tavLst>
                                        <p:tav tm="0">
                                          <p:val>
                                            <p:strVal val="#ppt_x"/>
                                          </p:val>
                                        </p:tav>
                                        <p:tav tm="100000">
                                          <p:val>
                                            <p:strVal val="#ppt_x"/>
                                          </p:val>
                                        </p:tav>
                                      </p:tavLst>
                                    </p:anim>
                                    <p:anim calcmode="lin" valueType="num">
                                      <p:cBhvr>
                                        <p:cTn id="24" dur="400" fill="hold"/>
                                        <p:tgtEl>
                                          <p:spTgt spid="7"/>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
                                        <p:tgtEl>
                                          <p:spTgt spid="8"/>
                                        </p:tgtEl>
                                      </p:cBhvr>
                                    </p:animEffect>
                                    <p:anim calcmode="lin" valueType="num">
                                      <p:cBhvr>
                                        <p:cTn id="32" dur="400" fill="hold"/>
                                        <p:tgtEl>
                                          <p:spTgt spid="8"/>
                                        </p:tgtEl>
                                        <p:attrNameLst>
                                          <p:attrName>ppt_x</p:attrName>
                                        </p:attrNameLst>
                                      </p:cBhvr>
                                      <p:tavLst>
                                        <p:tav tm="0">
                                          <p:val>
                                            <p:strVal val="#ppt_x"/>
                                          </p:val>
                                        </p:tav>
                                        <p:tav tm="100000">
                                          <p:val>
                                            <p:strVal val="#ppt_x"/>
                                          </p:val>
                                        </p:tav>
                                      </p:tavLst>
                                    </p:anim>
                                    <p:anim calcmode="lin" valueType="num">
                                      <p:cBhvr>
                                        <p:cTn id="33" dur="400" fill="hold"/>
                                        <p:tgtEl>
                                          <p:spTgt spid="8"/>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7"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91264" cy="1440160"/>
          </a:xfrm>
        </p:spPr>
        <p:txBody>
          <a:bodyPr>
            <a:normAutofit/>
          </a:bodyPr>
          <a:lstStyle/>
          <a:p>
            <a:pPr algn="ctr">
              <a:buNone/>
            </a:pPr>
            <a:r>
              <a:rPr lang="es-CO" dirty="0" smtClean="0"/>
              <a:t>    (</a:t>
            </a:r>
            <a:r>
              <a:rPr lang="es-CO" dirty="0" smtClean="0"/>
              <a:t>iii) Los cristianos son lo que llama la versión Reina-Valera. una </a:t>
            </a:r>
            <a:r>
              <a:rPr lang="es-CO" i="1" dirty="0" smtClean="0"/>
              <a:t>nación santa. </a:t>
            </a:r>
            <a:endParaRPr lang="es-CO" i="1" dirty="0" smtClean="0"/>
          </a:p>
        </p:txBody>
      </p:sp>
      <p:pic>
        <p:nvPicPr>
          <p:cNvPr id="4" name="Picture 2" descr="http://t0.gstatic.com/images?q=tbn:ANd9GcRMaUwTFv3DwrJrOcIn2LHZMFJ09X8PTbgVsXYd6xP77Wl0q8S1gQ"/>
          <p:cNvPicPr>
            <a:picLocks noChangeAspect="1" noChangeArrowheads="1"/>
          </p:cNvPicPr>
          <p:nvPr/>
        </p:nvPicPr>
        <p:blipFill>
          <a:blip r:embed="rId2" cstate="print"/>
          <a:srcRect/>
          <a:stretch>
            <a:fillRect/>
          </a:stretch>
        </p:blipFill>
        <p:spPr bwMode="auto">
          <a:xfrm>
            <a:off x="5004048" y="1700808"/>
            <a:ext cx="3600400" cy="3312368"/>
          </a:xfrm>
          <a:prstGeom prst="rect">
            <a:avLst/>
          </a:prstGeom>
          <a:noFill/>
        </p:spPr>
      </p:pic>
      <p:sp>
        <p:nvSpPr>
          <p:cNvPr id="5" name="4 Rectángulo"/>
          <p:cNvSpPr/>
          <p:nvPr/>
        </p:nvSpPr>
        <p:spPr>
          <a:xfrm>
            <a:off x="323528" y="1772816"/>
            <a:ext cx="4680520" cy="3416320"/>
          </a:xfrm>
          <a:prstGeom prst="rect">
            <a:avLst/>
          </a:prstGeom>
        </p:spPr>
        <p:txBody>
          <a:bodyPr wrap="square">
            <a:spAutoFit/>
          </a:bodyPr>
          <a:lstStyle/>
          <a:p>
            <a:pPr algn="ctr"/>
            <a:r>
              <a:rPr lang="es-CO" sz="3600" i="1" dirty="0" smtClean="0"/>
              <a:t>Ya hemos visto que el sentido primario de haguios (santo) es diferente. El cristiano ha sido escogido para ser diferente de los demás. </a:t>
            </a:r>
            <a:endParaRPr lang="es-CO" sz="3600" dirty="0"/>
          </a:p>
        </p:txBody>
      </p:sp>
      <p:sp>
        <p:nvSpPr>
          <p:cNvPr id="6" name="5 Rectángulo"/>
          <p:cNvSpPr/>
          <p:nvPr/>
        </p:nvSpPr>
        <p:spPr>
          <a:xfrm>
            <a:off x="683568" y="5301207"/>
            <a:ext cx="8064896" cy="1323439"/>
          </a:xfrm>
          <a:prstGeom prst="rect">
            <a:avLst/>
          </a:prstGeom>
          <a:solidFill>
            <a:srgbClr val="FFFF00"/>
          </a:solidFill>
        </p:spPr>
        <p:txBody>
          <a:bodyPr wrap="square">
            <a:spAutoFit/>
          </a:bodyPr>
          <a:lstStyle/>
          <a:p>
            <a:pPr algn="ctr"/>
            <a:r>
              <a:rPr lang="es-CO" sz="2000" dirty="0" smtClean="0"/>
              <a:t>La iglesia verdadera se ve como algo raro. (1), obedece todo lo que Dios ordena en su Palabra y (2), cuando todos los demás guardan el domingo, y trabajan el sábado, esta trabaja en domingo como lo ordenó Dios en </a:t>
            </a:r>
            <a:r>
              <a:rPr lang="es-CO" sz="2000" dirty="0" smtClean="0">
                <a:solidFill>
                  <a:srgbClr val="FF0000"/>
                </a:solidFill>
              </a:rPr>
              <a:t>(Éxod.20:8-11)</a:t>
            </a:r>
            <a:r>
              <a:rPr lang="es-CO" sz="2000" dirty="0" smtClean="0"/>
              <a:t>, santifica el sábado.</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6048672"/>
          </a:xfrm>
          <a:gradFill>
            <a:gsLst>
              <a:gs pos="14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i="1" dirty="0" smtClean="0"/>
              <a:t>    Esa </a:t>
            </a:r>
            <a:r>
              <a:rPr lang="es-CO" i="1" dirty="0" smtClean="0"/>
              <a:t>diferencia consiste en que está consagrado a la voluntad y al servicio de Dios. </a:t>
            </a:r>
            <a:endParaRPr lang="es-CO" i="1" dirty="0" smtClean="0"/>
          </a:p>
          <a:p>
            <a:pPr algn="ctr">
              <a:buNone/>
            </a:pPr>
            <a:r>
              <a:rPr lang="es-CO" i="1" dirty="0" smtClean="0"/>
              <a:t>   Otras </a:t>
            </a:r>
            <a:r>
              <a:rPr lang="es-CO" i="1" dirty="0" smtClean="0"/>
              <a:t>personas puede que sigan las normas del mundo, pero para él las únicas normas son las de Dios. Uno no puede ni entrar en el camino cristiano a menos que se dé cuenta de que eso le obligará a ser diferente de todos los demás.</a:t>
            </a:r>
            <a:endParaRPr lang="es-CO" b="1" dirty="0" smtClean="0"/>
          </a:p>
        </p:txBody>
      </p:sp>
      <p:pic>
        <p:nvPicPr>
          <p:cNvPr id="77826" name="Picture 2" descr="http://t0.gstatic.com/images?q=tbn:ANd9GcTmVxZO7qTsZuLIqGx0g9FqCPM0A4ALxHRFWtXXegwKL0LxAt3OvQ"/>
          <p:cNvPicPr>
            <a:picLocks noChangeAspect="1" noChangeArrowheads="1"/>
          </p:cNvPicPr>
          <p:nvPr/>
        </p:nvPicPr>
        <p:blipFill>
          <a:blip r:embed="rId2" cstate="print"/>
          <a:srcRect/>
          <a:stretch>
            <a:fillRect/>
          </a:stretch>
        </p:blipFill>
        <p:spPr bwMode="auto">
          <a:xfrm>
            <a:off x="6228184" y="3645024"/>
            <a:ext cx="2664296" cy="2754238"/>
          </a:xfrm>
          <a:prstGeom prst="rect">
            <a:avLst/>
          </a:prstGeom>
          <a:noFill/>
        </p:spPr>
      </p:pic>
      <p:sp>
        <p:nvSpPr>
          <p:cNvPr id="77828"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62000"/>
            <a:ext cx="2124075" cy="15906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77830" name="AutoShape 6"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77832" name="Picture 8" descr="http://t0.gstatic.com/images?q=tbn:ANd9GcSvLDAC1ZtVQPq8ONuM5q5UtKPVU3nGroIB016zqyRl20ahi_V8XQ"/>
          <p:cNvPicPr>
            <a:picLocks noChangeAspect="1" noChangeArrowheads="1"/>
          </p:cNvPicPr>
          <p:nvPr/>
        </p:nvPicPr>
        <p:blipFill>
          <a:blip r:embed="rId3" cstate="print"/>
          <a:srcRect/>
          <a:stretch>
            <a:fillRect/>
          </a:stretch>
        </p:blipFill>
        <p:spPr bwMode="auto">
          <a:xfrm>
            <a:off x="6228184" y="404664"/>
            <a:ext cx="2664296" cy="284643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6048672"/>
          </a:xfrm>
        </p:spPr>
        <p:txBody>
          <a:bodyPr/>
          <a:lstStyle/>
          <a:p>
            <a:pPr algn="ctr">
              <a:buNone/>
            </a:pPr>
            <a:r>
              <a:rPr lang="es-CO" dirty="0" smtClean="0"/>
              <a:t>    </a:t>
            </a:r>
            <a:r>
              <a:rPr lang="es-CO" sz="3600" dirty="0" smtClean="0"/>
              <a:t>Recuerda, tu y yo somos un ladrillo en la construcción de este templo espiritual</a:t>
            </a:r>
            <a:r>
              <a:rPr lang="es-CO" sz="3600" dirty="0" smtClean="0"/>
              <a:t>, que crece cada día más y más, hasta que Cristo aparezca en la nubes del cielo con gran poder y grande majestad. </a:t>
            </a:r>
            <a:r>
              <a:rPr lang="es-CO" sz="3600" dirty="0" smtClean="0"/>
              <a:t> </a:t>
            </a:r>
            <a:endParaRPr lang="es-CO" sz="3600" dirty="0"/>
          </a:p>
        </p:txBody>
      </p:sp>
      <p:pic>
        <p:nvPicPr>
          <p:cNvPr id="5122" name="Picture 2" descr="http://t0.gstatic.com/images?q=tbn:ANd9GcTh8sQp7i9_cPEQC6GQJb-2IliU0DHmRVtHWBIcfWD_l0WAt_f6gQ"/>
          <p:cNvPicPr>
            <a:picLocks noChangeAspect="1" noChangeArrowheads="1"/>
          </p:cNvPicPr>
          <p:nvPr/>
        </p:nvPicPr>
        <p:blipFill>
          <a:blip r:embed="rId2" cstate="print"/>
          <a:srcRect/>
          <a:stretch>
            <a:fillRect/>
          </a:stretch>
        </p:blipFill>
        <p:spPr bwMode="auto">
          <a:xfrm>
            <a:off x="5508104" y="908721"/>
            <a:ext cx="3240360" cy="496855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1625</TotalTime>
  <Words>4051</Words>
  <Application>Microsoft Office PowerPoint</Application>
  <PresentationFormat>Presentación en pantalla (4:3)</PresentationFormat>
  <Paragraphs>228</Paragraphs>
  <Slides>60</Slides>
  <Notes>0</Notes>
  <HiddenSlides>0</HiddenSlides>
  <MMClips>0</MMClips>
  <ScaleCrop>false</ScaleCrop>
  <HeadingPairs>
    <vt:vector size="4" baseType="variant">
      <vt:variant>
        <vt:lpstr>Tema</vt:lpstr>
      </vt:variant>
      <vt:variant>
        <vt:i4>1</vt:i4>
      </vt:variant>
      <vt:variant>
        <vt:lpstr>Títulos de diapositiva</vt:lpstr>
      </vt:variant>
      <vt:variant>
        <vt:i4>60</vt:i4>
      </vt:variant>
    </vt:vector>
  </HeadingPairs>
  <TitlesOfParts>
    <vt:vector size="61" baseType="lpstr">
      <vt:lpstr>Tema de Office</vt:lpstr>
      <vt:lpstr>Diapositiva 1</vt:lpstr>
      <vt:lpstr>Diapositiva 2</vt:lpstr>
      <vt:lpstr>Diapositiva 3</vt:lpstr>
      <vt:lpstr>Diapositiva 4</vt:lpstr>
      <vt:lpstr>Diapositiva 5</vt:lpstr>
      <vt:lpstr>Diapositiva 6</vt:lpstr>
      <vt:lpstr>LA NATURALEZA Y MICIÓN DE LA IGLESIA</vt:lpstr>
      <vt:lpstr>Diapositiva 8</vt:lpstr>
      <vt:lpstr>Diapositiva 9</vt:lpstr>
      <vt:lpstr>Diapositiva 10</vt:lpstr>
      <vt:lpstr>Diapositiva 11</vt:lpstr>
      <vt:lpstr>Diapositiva 12</vt:lpstr>
      <vt:lpstr>Diapositiva 13</vt:lpstr>
      <vt:lpstr>Diapositiva 14</vt:lpstr>
      <vt:lpstr>Diapositiva 15</vt:lpstr>
      <vt:lpstr>He aquí algunos datos sobre Israel</vt:lpstr>
      <vt:lpstr>Diapositiva 17</vt:lpstr>
      <vt:lpstr>Diapositiva 18</vt:lpstr>
      <vt:lpstr>Diapositiva 19</vt:lpstr>
      <vt:lpstr>Diapositiva 20</vt:lpstr>
      <vt:lpstr>Diapositiva 21</vt:lpstr>
      <vt:lpstr>Diapositiva 22</vt:lpstr>
      <vt:lpstr>¿Cuántas opciones nos presenta Dios?</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 3. LA GLORIA DE LA IGLESIA </vt:lpstr>
      <vt:lpstr>Diapositiva 44</vt:lpstr>
      <vt:lpstr>Diapositiva 45</vt:lpstr>
      <vt:lpstr>Diapositiva 46</vt:lpstr>
      <vt:lpstr>Diapositiva 47</vt:lpstr>
      <vt:lpstr>Diapositiva 48</vt:lpstr>
      <vt:lpstr>iii) El cristiano es llamado de la no misericordia a la misericordia.</vt:lpstr>
      <vt:lpstr> 4. LA MISIÓN DE LA IGLESIA </vt:lpstr>
      <vt:lpstr>¿En qué está pensando Pedro cuando se dirige con estas palabras a la iglesia?</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PIEDRAS VIVAS</dc:title>
  <dc:creator>FAMILIA FIERRO CH</dc:creator>
  <cp:lastModifiedBy>FAMILIA FIERRO CH</cp:lastModifiedBy>
  <cp:revision>184</cp:revision>
  <dcterms:created xsi:type="dcterms:W3CDTF">2012-03-05T00:44:04Z</dcterms:created>
  <dcterms:modified xsi:type="dcterms:W3CDTF">2012-04-13T13:42:49Z</dcterms:modified>
</cp:coreProperties>
</file>